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63" r:id="rId4"/>
    <p:sldId id="310" r:id="rId5"/>
    <p:sldId id="312"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7FDBB5-58C0-460F-9106-DE1DDE7179AE}" v="262" dt="2023-05-25T15:12:32.079"/>
    <p1510:client id="{578DE4E0-D6B2-4E75-8D82-0381AC2D032A}" v="1" dt="2022-09-16T08:26:50.09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len Snelson" userId="a580bfd2c2fdb838" providerId="LiveId" clId="{578DE4E0-D6B2-4E75-8D82-0381AC2D032A}"/>
    <pc:docChg chg="undo custSel addSld delSld modSld">
      <pc:chgData name="Helen Snelson" userId="a580bfd2c2fdb838" providerId="LiveId" clId="{578DE4E0-D6B2-4E75-8D82-0381AC2D032A}" dt="2022-09-16T08:55:42.035" v="1802" actId="47"/>
      <pc:docMkLst>
        <pc:docMk/>
      </pc:docMkLst>
      <pc:sldChg chg="delSp mod">
        <pc:chgData name="Helen Snelson" userId="a580bfd2c2fdb838" providerId="LiveId" clId="{578DE4E0-D6B2-4E75-8D82-0381AC2D032A}" dt="2022-09-16T08:18:42.928" v="0" actId="478"/>
        <pc:sldMkLst>
          <pc:docMk/>
          <pc:sldMk cId="2195317698" sldId="256"/>
        </pc:sldMkLst>
        <pc:spChg chg="del">
          <ac:chgData name="Helen Snelson" userId="a580bfd2c2fdb838" providerId="LiveId" clId="{578DE4E0-D6B2-4E75-8D82-0381AC2D032A}" dt="2022-09-16T08:18:42.928" v="0" actId="478"/>
          <ac:spMkLst>
            <pc:docMk/>
            <pc:sldMk cId="2195317698" sldId="256"/>
            <ac:spMk id="3" creationId="{A1983283-1D5F-A860-211A-CC3EE4A208AF}"/>
          </ac:spMkLst>
        </pc:spChg>
      </pc:sldChg>
      <pc:sldChg chg="modSp mod">
        <pc:chgData name="Helen Snelson" userId="a580bfd2c2fdb838" providerId="LiveId" clId="{578DE4E0-D6B2-4E75-8D82-0381AC2D032A}" dt="2022-09-16T08:55:32.994" v="1799" actId="20577"/>
        <pc:sldMkLst>
          <pc:docMk/>
          <pc:sldMk cId="2631077875" sldId="257"/>
        </pc:sldMkLst>
        <pc:spChg chg="mod">
          <ac:chgData name="Helen Snelson" userId="a580bfd2c2fdb838" providerId="LiveId" clId="{578DE4E0-D6B2-4E75-8D82-0381AC2D032A}" dt="2022-09-16T08:19:09.677" v="13" actId="20577"/>
          <ac:spMkLst>
            <pc:docMk/>
            <pc:sldMk cId="2631077875" sldId="257"/>
            <ac:spMk id="2" creationId="{A1711933-DB88-F12A-6DDA-2F5541D2D1CF}"/>
          </ac:spMkLst>
        </pc:spChg>
        <pc:spChg chg="mod">
          <ac:chgData name="Helen Snelson" userId="a580bfd2c2fdb838" providerId="LiveId" clId="{578DE4E0-D6B2-4E75-8D82-0381AC2D032A}" dt="2022-09-16T08:55:32.994" v="1799" actId="20577"/>
          <ac:spMkLst>
            <pc:docMk/>
            <pc:sldMk cId="2631077875" sldId="257"/>
            <ac:spMk id="3" creationId="{F23A6D55-CBA0-B777-DF37-70494905C0BB}"/>
          </ac:spMkLst>
        </pc:spChg>
      </pc:sldChg>
      <pc:sldChg chg="modSp mod">
        <pc:chgData name="Helen Snelson" userId="a580bfd2c2fdb838" providerId="LiveId" clId="{578DE4E0-D6B2-4E75-8D82-0381AC2D032A}" dt="2022-09-16T08:55:38.563" v="1801" actId="27636"/>
        <pc:sldMkLst>
          <pc:docMk/>
          <pc:sldMk cId="2652334487" sldId="263"/>
        </pc:sldMkLst>
        <pc:spChg chg="mod">
          <ac:chgData name="Helen Snelson" userId="a580bfd2c2fdb838" providerId="LiveId" clId="{578DE4E0-D6B2-4E75-8D82-0381AC2D032A}" dt="2022-09-16T08:55:38.563" v="1801" actId="27636"/>
          <ac:spMkLst>
            <pc:docMk/>
            <pc:sldMk cId="2652334487" sldId="263"/>
            <ac:spMk id="3" creationId="{1D3E9D3F-8BF4-D262-0DD4-5CF85C8B88B6}"/>
          </ac:spMkLst>
        </pc:spChg>
      </pc:sldChg>
      <pc:sldChg chg="modSp mod">
        <pc:chgData name="Helen Snelson" userId="a580bfd2c2fdb838" providerId="LiveId" clId="{578DE4E0-D6B2-4E75-8D82-0381AC2D032A}" dt="2022-09-16T08:44:32.833" v="828" actId="14100"/>
        <pc:sldMkLst>
          <pc:docMk/>
          <pc:sldMk cId="2022543970" sldId="310"/>
        </pc:sldMkLst>
        <pc:spChg chg="mod">
          <ac:chgData name="Helen Snelson" userId="a580bfd2c2fdb838" providerId="LiveId" clId="{578DE4E0-D6B2-4E75-8D82-0381AC2D032A}" dt="2022-09-16T08:27:06.483" v="503" actId="6549"/>
          <ac:spMkLst>
            <pc:docMk/>
            <pc:sldMk cId="2022543970" sldId="310"/>
            <ac:spMk id="2" creationId="{2919AB3A-C0BB-BFEA-53CE-A747802664C6}"/>
          </ac:spMkLst>
        </pc:spChg>
        <pc:spChg chg="mod">
          <ac:chgData name="Helen Snelson" userId="a580bfd2c2fdb838" providerId="LiveId" clId="{578DE4E0-D6B2-4E75-8D82-0381AC2D032A}" dt="2022-09-16T08:44:32.833" v="828" actId="14100"/>
          <ac:spMkLst>
            <pc:docMk/>
            <pc:sldMk cId="2022543970" sldId="310"/>
            <ac:spMk id="12" creationId="{5EE257EB-D3A5-4266-A8CB-2A6B324935A2}"/>
          </ac:spMkLst>
        </pc:spChg>
        <pc:spChg chg="mod">
          <ac:chgData name="Helen Snelson" userId="a580bfd2c2fdb838" providerId="LiveId" clId="{578DE4E0-D6B2-4E75-8D82-0381AC2D032A}" dt="2022-09-16T08:26:35.347" v="502" actId="6549"/>
          <ac:spMkLst>
            <pc:docMk/>
            <pc:sldMk cId="2022543970" sldId="310"/>
            <ac:spMk id="14" creationId="{59367458-B684-4DD8-AE39-CC23D0AD8F17}"/>
          </ac:spMkLst>
        </pc:spChg>
      </pc:sldChg>
      <pc:sldChg chg="modSp mod">
        <pc:chgData name="Helen Snelson" userId="a580bfd2c2fdb838" providerId="LiveId" clId="{578DE4E0-D6B2-4E75-8D82-0381AC2D032A}" dt="2022-09-16T08:54:29.421" v="1530" actId="14100"/>
        <pc:sldMkLst>
          <pc:docMk/>
          <pc:sldMk cId="2185582035" sldId="312"/>
        </pc:sldMkLst>
        <pc:spChg chg="mod">
          <ac:chgData name="Helen Snelson" userId="a580bfd2c2fdb838" providerId="LiveId" clId="{578DE4E0-D6B2-4E75-8D82-0381AC2D032A}" dt="2022-09-16T08:50:08.496" v="1288" actId="14100"/>
          <ac:spMkLst>
            <pc:docMk/>
            <pc:sldMk cId="2185582035" sldId="312"/>
            <ac:spMk id="2" creationId="{2919AB3A-C0BB-BFEA-53CE-A747802664C6}"/>
          </ac:spMkLst>
        </pc:spChg>
        <pc:spChg chg="mod">
          <ac:chgData name="Helen Snelson" userId="a580bfd2c2fdb838" providerId="LiveId" clId="{578DE4E0-D6B2-4E75-8D82-0381AC2D032A}" dt="2022-09-16T08:50:43.408" v="1292" actId="113"/>
          <ac:spMkLst>
            <pc:docMk/>
            <pc:sldMk cId="2185582035" sldId="312"/>
            <ac:spMk id="11" creationId="{CF7D8E44-E14A-44A1-9A91-7B585CE5D531}"/>
          </ac:spMkLst>
        </pc:spChg>
        <pc:spChg chg="mod">
          <ac:chgData name="Helen Snelson" userId="a580bfd2c2fdb838" providerId="LiveId" clId="{578DE4E0-D6B2-4E75-8D82-0381AC2D032A}" dt="2022-09-16T08:54:23.623" v="1529" actId="14100"/>
          <ac:spMkLst>
            <pc:docMk/>
            <pc:sldMk cId="2185582035" sldId="312"/>
            <ac:spMk id="12" creationId="{5EE257EB-D3A5-4266-A8CB-2A6B324935A2}"/>
          </ac:spMkLst>
        </pc:spChg>
        <pc:spChg chg="mod">
          <ac:chgData name="Helen Snelson" userId="a580bfd2c2fdb838" providerId="LiveId" clId="{578DE4E0-D6B2-4E75-8D82-0381AC2D032A}" dt="2022-09-16T08:54:29.421" v="1530" actId="14100"/>
          <ac:spMkLst>
            <pc:docMk/>
            <pc:sldMk cId="2185582035" sldId="312"/>
            <ac:spMk id="13" creationId="{7B259538-1716-4460-A72C-0C8F6AF791DB}"/>
          </ac:spMkLst>
        </pc:spChg>
        <pc:spChg chg="mod">
          <ac:chgData name="Helen Snelson" userId="a580bfd2c2fdb838" providerId="LiveId" clId="{578DE4E0-D6B2-4E75-8D82-0381AC2D032A}" dt="2022-09-16T08:51:34.954" v="1333" actId="14100"/>
          <ac:spMkLst>
            <pc:docMk/>
            <pc:sldMk cId="2185582035" sldId="312"/>
            <ac:spMk id="15" creationId="{0861B128-0FA1-424A-91A3-98852CCFE962}"/>
          </ac:spMkLst>
        </pc:spChg>
        <pc:spChg chg="mod">
          <ac:chgData name="Helen Snelson" userId="a580bfd2c2fdb838" providerId="LiveId" clId="{578DE4E0-D6B2-4E75-8D82-0381AC2D032A}" dt="2022-09-16T08:51:38.125" v="1334" actId="1076"/>
          <ac:spMkLst>
            <pc:docMk/>
            <pc:sldMk cId="2185582035" sldId="312"/>
            <ac:spMk id="17" creationId="{D93325A9-B1E4-4842-A8D0-E57E7DC1E9E1}"/>
          </ac:spMkLst>
        </pc:spChg>
      </pc:sldChg>
      <pc:sldChg chg="modSp new del mod">
        <pc:chgData name="Helen Snelson" userId="a580bfd2c2fdb838" providerId="LiveId" clId="{578DE4E0-D6B2-4E75-8D82-0381AC2D032A}" dt="2022-09-16T08:55:42.035" v="1802" actId="47"/>
        <pc:sldMkLst>
          <pc:docMk/>
          <pc:sldMk cId="929804231" sldId="313"/>
        </pc:sldMkLst>
        <pc:spChg chg="mod">
          <ac:chgData name="Helen Snelson" userId="a580bfd2c2fdb838" providerId="LiveId" clId="{578DE4E0-D6B2-4E75-8D82-0381AC2D032A}" dt="2022-09-16T08:22:20.017" v="286" actId="20577"/>
          <ac:spMkLst>
            <pc:docMk/>
            <pc:sldMk cId="929804231" sldId="313"/>
            <ac:spMk id="2" creationId="{C1805334-8C5D-D22F-7338-FF25413C11E2}"/>
          </ac:spMkLst>
        </pc:spChg>
        <pc:spChg chg="mod">
          <ac:chgData name="Helen Snelson" userId="a580bfd2c2fdb838" providerId="LiveId" clId="{578DE4E0-D6B2-4E75-8D82-0381AC2D032A}" dt="2022-09-16T08:23:04.641" v="469" actId="20577"/>
          <ac:spMkLst>
            <pc:docMk/>
            <pc:sldMk cId="929804231" sldId="313"/>
            <ac:spMk id="3" creationId="{973EBD8C-1462-4ED3-06C5-74A143CC7B7E}"/>
          </ac:spMkLst>
        </pc:spChg>
      </pc:sldChg>
    </pc:docChg>
  </pc:docChgLst>
  <pc:docChgLst>
    <pc:chgData name="Vicki Sennett" userId="4e7e733b2f3d2f29" providerId="Windows Live" clId="Web-{377FDBB5-58C0-460F-9106-DE1DDE7179AE}"/>
    <pc:docChg chg="modSld">
      <pc:chgData name="Vicki Sennett" userId="4e7e733b2f3d2f29" providerId="Windows Live" clId="Web-{377FDBB5-58C0-460F-9106-DE1DDE7179AE}" dt="2023-05-25T15:12:31" v="198" actId="20577"/>
      <pc:docMkLst>
        <pc:docMk/>
      </pc:docMkLst>
      <pc:sldChg chg="modSp">
        <pc:chgData name="Vicki Sennett" userId="4e7e733b2f3d2f29" providerId="Windows Live" clId="Web-{377FDBB5-58C0-460F-9106-DE1DDE7179AE}" dt="2023-05-25T15:01:02.268" v="15" actId="20577"/>
        <pc:sldMkLst>
          <pc:docMk/>
          <pc:sldMk cId="2195317698" sldId="256"/>
        </pc:sldMkLst>
        <pc:spChg chg="mod">
          <ac:chgData name="Vicki Sennett" userId="4e7e733b2f3d2f29" providerId="Windows Live" clId="Web-{377FDBB5-58C0-460F-9106-DE1DDE7179AE}" dt="2023-05-25T15:01:02.268" v="15" actId="20577"/>
          <ac:spMkLst>
            <pc:docMk/>
            <pc:sldMk cId="2195317698" sldId="256"/>
            <ac:spMk id="2" creationId="{E12896C5-57AF-8745-DE68-05F2952B5399}"/>
          </ac:spMkLst>
        </pc:spChg>
      </pc:sldChg>
      <pc:sldChg chg="modSp">
        <pc:chgData name="Vicki Sennett" userId="4e7e733b2f3d2f29" providerId="Windows Live" clId="Web-{377FDBB5-58C0-460F-9106-DE1DDE7179AE}" dt="2023-05-25T15:00:58.674" v="14" actId="20577"/>
        <pc:sldMkLst>
          <pc:docMk/>
          <pc:sldMk cId="2631077875" sldId="257"/>
        </pc:sldMkLst>
        <pc:spChg chg="mod">
          <ac:chgData name="Vicki Sennett" userId="4e7e733b2f3d2f29" providerId="Windows Live" clId="Web-{377FDBB5-58C0-460F-9106-DE1DDE7179AE}" dt="2023-05-25T15:00:58.674" v="14" actId="20577"/>
          <ac:spMkLst>
            <pc:docMk/>
            <pc:sldMk cId="2631077875" sldId="257"/>
            <ac:spMk id="2" creationId="{A1711933-DB88-F12A-6DDA-2F5541D2D1CF}"/>
          </ac:spMkLst>
        </pc:spChg>
        <pc:spChg chg="mod">
          <ac:chgData name="Vicki Sennett" userId="4e7e733b2f3d2f29" providerId="Windows Live" clId="Web-{377FDBB5-58C0-460F-9106-DE1DDE7179AE}" dt="2023-05-25T15:00:56.221" v="13" actId="20577"/>
          <ac:spMkLst>
            <pc:docMk/>
            <pc:sldMk cId="2631077875" sldId="257"/>
            <ac:spMk id="3" creationId="{F23A6D55-CBA0-B777-DF37-70494905C0BB}"/>
          </ac:spMkLst>
        </pc:spChg>
      </pc:sldChg>
      <pc:sldChg chg="modSp">
        <pc:chgData name="Vicki Sennett" userId="4e7e733b2f3d2f29" providerId="Windows Live" clId="Web-{377FDBB5-58C0-460F-9106-DE1DDE7179AE}" dt="2023-05-25T15:01:54.114" v="39" actId="20577"/>
        <pc:sldMkLst>
          <pc:docMk/>
          <pc:sldMk cId="2652334487" sldId="263"/>
        </pc:sldMkLst>
        <pc:spChg chg="mod">
          <ac:chgData name="Vicki Sennett" userId="4e7e733b2f3d2f29" providerId="Windows Live" clId="Web-{377FDBB5-58C0-460F-9106-DE1DDE7179AE}" dt="2023-05-25T15:01:09.034" v="17" actId="20577"/>
          <ac:spMkLst>
            <pc:docMk/>
            <pc:sldMk cId="2652334487" sldId="263"/>
            <ac:spMk id="2" creationId="{BE62115D-470B-8E58-E261-115B9F532AAF}"/>
          </ac:spMkLst>
        </pc:spChg>
        <pc:spChg chg="mod">
          <ac:chgData name="Vicki Sennett" userId="4e7e733b2f3d2f29" providerId="Windows Live" clId="Web-{377FDBB5-58C0-460F-9106-DE1DDE7179AE}" dt="2023-05-25T15:01:54.114" v="39" actId="20577"/>
          <ac:spMkLst>
            <pc:docMk/>
            <pc:sldMk cId="2652334487" sldId="263"/>
            <ac:spMk id="3" creationId="{1D3E9D3F-8BF4-D262-0DD4-5CF85C8B88B6}"/>
          </ac:spMkLst>
        </pc:spChg>
      </pc:sldChg>
      <pc:sldChg chg="modSp">
        <pc:chgData name="Vicki Sennett" userId="4e7e733b2f3d2f29" providerId="Windows Live" clId="Web-{377FDBB5-58C0-460F-9106-DE1DDE7179AE}" dt="2023-05-25T15:11:58.983" v="195" actId="20577"/>
        <pc:sldMkLst>
          <pc:docMk/>
          <pc:sldMk cId="2022543970" sldId="310"/>
        </pc:sldMkLst>
        <pc:spChg chg="mod">
          <ac:chgData name="Vicki Sennett" userId="4e7e733b2f3d2f29" providerId="Windows Live" clId="Web-{377FDBB5-58C0-460F-9106-DE1DDE7179AE}" dt="2023-05-25T15:09:49.228" v="152" actId="20577"/>
          <ac:spMkLst>
            <pc:docMk/>
            <pc:sldMk cId="2022543970" sldId="310"/>
            <ac:spMk id="2" creationId="{2919AB3A-C0BB-BFEA-53CE-A747802664C6}"/>
          </ac:spMkLst>
        </pc:spChg>
        <pc:spChg chg="mod">
          <ac:chgData name="Vicki Sennett" userId="4e7e733b2f3d2f29" providerId="Windows Live" clId="Web-{377FDBB5-58C0-460F-9106-DE1DDE7179AE}" dt="2023-05-25T15:09:14.352" v="145" actId="20577"/>
          <ac:spMkLst>
            <pc:docMk/>
            <pc:sldMk cId="2022543970" sldId="310"/>
            <ac:spMk id="11" creationId="{CF7D8E44-E14A-44A1-9A91-7B585CE5D531}"/>
          </ac:spMkLst>
        </pc:spChg>
        <pc:spChg chg="mod">
          <ac:chgData name="Vicki Sennett" userId="4e7e733b2f3d2f29" providerId="Windows Live" clId="Web-{377FDBB5-58C0-460F-9106-DE1DDE7179AE}" dt="2023-05-25T15:10:57.856" v="179" actId="20577"/>
          <ac:spMkLst>
            <pc:docMk/>
            <pc:sldMk cId="2022543970" sldId="310"/>
            <ac:spMk id="12" creationId="{5EE257EB-D3A5-4266-A8CB-2A6B324935A2}"/>
          </ac:spMkLst>
        </pc:spChg>
        <pc:spChg chg="mod">
          <ac:chgData name="Vicki Sennett" userId="4e7e733b2f3d2f29" providerId="Windows Live" clId="Web-{377FDBB5-58C0-460F-9106-DE1DDE7179AE}" dt="2023-05-25T15:11:58.983" v="195" actId="20577"/>
          <ac:spMkLst>
            <pc:docMk/>
            <pc:sldMk cId="2022543970" sldId="310"/>
            <ac:spMk id="13" creationId="{7B259538-1716-4460-A72C-0C8F6AF791DB}"/>
          </ac:spMkLst>
        </pc:spChg>
        <pc:spChg chg="mod">
          <ac:chgData name="Vicki Sennett" userId="4e7e733b2f3d2f29" providerId="Windows Live" clId="Web-{377FDBB5-58C0-460F-9106-DE1DDE7179AE}" dt="2023-05-25T15:11:32.264" v="189" actId="20577"/>
          <ac:spMkLst>
            <pc:docMk/>
            <pc:sldMk cId="2022543970" sldId="310"/>
            <ac:spMk id="14" creationId="{59367458-B684-4DD8-AE39-CC23D0AD8F17}"/>
          </ac:spMkLst>
        </pc:spChg>
        <pc:spChg chg="mod">
          <ac:chgData name="Vicki Sennett" userId="4e7e733b2f3d2f29" providerId="Windows Live" clId="Web-{377FDBB5-58C0-460F-9106-DE1DDE7179AE}" dt="2023-05-25T15:10:31.058" v="166" actId="20577"/>
          <ac:spMkLst>
            <pc:docMk/>
            <pc:sldMk cId="2022543970" sldId="310"/>
            <ac:spMk id="15" creationId="{0861B128-0FA1-424A-91A3-98852CCFE962}"/>
          </ac:spMkLst>
        </pc:spChg>
        <pc:spChg chg="mod">
          <ac:chgData name="Vicki Sennett" userId="4e7e733b2f3d2f29" providerId="Windows Live" clId="Web-{377FDBB5-58C0-460F-9106-DE1DDE7179AE}" dt="2023-05-25T15:07:37.441" v="121" actId="20577"/>
          <ac:spMkLst>
            <pc:docMk/>
            <pc:sldMk cId="2022543970" sldId="310"/>
            <ac:spMk id="17" creationId="{D93325A9-B1E4-4842-A8D0-E57E7DC1E9E1}"/>
          </ac:spMkLst>
        </pc:spChg>
      </pc:sldChg>
      <pc:sldChg chg="modSp">
        <pc:chgData name="Vicki Sennett" userId="4e7e733b2f3d2f29" providerId="Windows Live" clId="Web-{377FDBB5-58C0-460F-9106-DE1DDE7179AE}" dt="2023-05-25T15:12:31" v="198" actId="20577"/>
        <pc:sldMkLst>
          <pc:docMk/>
          <pc:sldMk cId="2185582035" sldId="312"/>
        </pc:sldMkLst>
        <pc:spChg chg="mod">
          <ac:chgData name="Vicki Sennett" userId="4e7e733b2f3d2f29" providerId="Windows Live" clId="Web-{377FDBB5-58C0-460F-9106-DE1DDE7179AE}" dt="2023-05-25T15:12:31" v="198" actId="20577"/>
          <ac:spMkLst>
            <pc:docMk/>
            <pc:sldMk cId="2185582035" sldId="312"/>
            <ac:spMk id="2" creationId="{2919AB3A-C0BB-BFEA-53CE-A747802664C6}"/>
          </ac:spMkLst>
        </pc:spChg>
        <pc:spChg chg="mod">
          <ac:chgData name="Vicki Sennett" userId="4e7e733b2f3d2f29" providerId="Windows Live" clId="Web-{377FDBB5-58C0-460F-9106-DE1DDE7179AE}" dt="2023-05-25T15:03:47.353" v="58" actId="20577"/>
          <ac:spMkLst>
            <pc:docMk/>
            <pc:sldMk cId="2185582035" sldId="312"/>
            <ac:spMk id="11" creationId="{CF7D8E44-E14A-44A1-9A91-7B585CE5D531}"/>
          </ac:spMkLst>
        </pc:spChg>
        <pc:spChg chg="mod">
          <ac:chgData name="Vicki Sennett" userId="4e7e733b2f3d2f29" providerId="Windows Live" clId="Web-{377FDBB5-58C0-460F-9106-DE1DDE7179AE}" dt="2023-05-25T15:06:17.688" v="100" actId="20577"/>
          <ac:spMkLst>
            <pc:docMk/>
            <pc:sldMk cId="2185582035" sldId="312"/>
            <ac:spMk id="12" creationId="{5EE257EB-D3A5-4266-A8CB-2A6B324935A2}"/>
          </ac:spMkLst>
        </pc:spChg>
        <pc:spChg chg="mod">
          <ac:chgData name="Vicki Sennett" userId="4e7e733b2f3d2f29" providerId="Windows Live" clId="Web-{377FDBB5-58C0-460F-9106-DE1DDE7179AE}" dt="2023-05-25T15:07:19.144" v="120" actId="14100"/>
          <ac:spMkLst>
            <pc:docMk/>
            <pc:sldMk cId="2185582035" sldId="312"/>
            <ac:spMk id="13" creationId="{7B259538-1716-4460-A72C-0C8F6AF791DB}"/>
          </ac:spMkLst>
        </pc:spChg>
        <pc:spChg chg="mod">
          <ac:chgData name="Vicki Sennett" userId="4e7e733b2f3d2f29" providerId="Windows Live" clId="Web-{377FDBB5-58C0-460F-9106-DE1DDE7179AE}" dt="2023-05-25T15:06:31.548" v="102" actId="20577"/>
          <ac:spMkLst>
            <pc:docMk/>
            <pc:sldMk cId="2185582035" sldId="312"/>
            <ac:spMk id="14" creationId="{59367458-B684-4DD8-AE39-CC23D0AD8F17}"/>
          </ac:spMkLst>
        </pc:spChg>
        <pc:spChg chg="mod">
          <ac:chgData name="Vicki Sennett" userId="4e7e733b2f3d2f29" providerId="Windows Live" clId="Web-{377FDBB5-58C0-460F-9106-DE1DDE7179AE}" dt="2023-05-25T15:05:58.281" v="96" actId="20577"/>
          <ac:spMkLst>
            <pc:docMk/>
            <pc:sldMk cId="2185582035" sldId="312"/>
            <ac:spMk id="15" creationId="{0861B128-0FA1-424A-91A3-98852CCFE962}"/>
          </ac:spMkLst>
        </pc:spChg>
        <pc:spChg chg="mod">
          <ac:chgData name="Vicki Sennett" userId="4e7e733b2f3d2f29" providerId="Windows Live" clId="Web-{377FDBB5-58C0-460F-9106-DE1DDE7179AE}" dt="2023-05-25T15:02:19.803" v="40" actId="20577"/>
          <ac:spMkLst>
            <pc:docMk/>
            <pc:sldMk cId="2185582035" sldId="312"/>
            <ac:spMk id="17" creationId="{D93325A9-B1E4-4842-A8D0-E57E7DC1E9E1}"/>
          </ac:spMkLst>
        </pc:spChg>
      </pc:sldChg>
    </pc:docChg>
  </pc:docChgLst>
  <pc:docChgLst>
    <pc:chgData name="Guest User" providerId="Windows Live" clId="Web-{6A7F839E-59C3-4297-AEAE-080DA42463B8}"/>
    <pc:docChg chg="modSld">
      <pc:chgData name="Guest User" userId="" providerId="Windows Live" clId="Web-{6A7F839E-59C3-4297-AEAE-080DA42463B8}" dt="2023-07-13T13:32:15.070" v="1"/>
      <pc:docMkLst>
        <pc:docMk/>
      </pc:docMkLst>
      <pc:sldChg chg="modNotes">
        <pc:chgData name="Guest User" userId="" providerId="Windows Live" clId="Web-{6A7F839E-59C3-4297-AEAE-080DA42463B8}" dt="2023-07-13T13:32:15.070" v="1"/>
        <pc:sldMkLst>
          <pc:docMk/>
          <pc:sldMk cId="2185582035" sldId="31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D8E923-494C-4178-80E7-42AE0B2C75CC}" type="datetimeFigureOut">
              <a:rPr lang="en-GB" smtClean="0"/>
              <a:t>13/07/2023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78B4E8-1FD1-461F-B39C-579ABAD1081E}" type="slidenum">
              <a:rPr lang="en-GB" smtClean="0"/>
              <a:t>‹#›</a:t>
            </a:fld>
            <a:endParaRPr lang="en-GB"/>
          </a:p>
        </p:txBody>
      </p:sp>
    </p:spTree>
    <p:extLst>
      <p:ext uri="{BB962C8B-B14F-4D97-AF65-F5344CB8AC3E}">
        <p14:creationId xmlns:p14="http://schemas.microsoft.com/office/powerpoint/2010/main" val="9858731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academia.edu/25452183/Marxism_and_the_Peasants_Revolt_The_Class_Struggle_Interpretation_and_its_Problems"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hlinkClick r:id="rId3"/>
              </a:rPr>
              <a:t>https://www.academia.edu/25452183/Marxism_and_the_Peasants_Revolt_The_Class_Struggle_Interpretation_and_its_Problems</a:t>
            </a:r>
            <a:r>
              <a:rPr lang="en-GB" dirty="0"/>
              <a:t> </a:t>
            </a:r>
          </a:p>
        </p:txBody>
      </p:sp>
      <p:sp>
        <p:nvSpPr>
          <p:cNvPr id="4" name="Slide Number Placeholder 3"/>
          <p:cNvSpPr>
            <a:spLocks noGrp="1"/>
          </p:cNvSpPr>
          <p:nvPr>
            <p:ph type="sldNum" sz="quarter" idx="5"/>
          </p:nvPr>
        </p:nvSpPr>
        <p:spPr/>
        <p:txBody>
          <a:bodyPr/>
          <a:lstStyle/>
          <a:p>
            <a:fld id="{CC78B4E8-1FD1-461F-B39C-579ABAD1081E}" type="slidenum">
              <a:rPr lang="en-GB" smtClean="0"/>
              <a:t>5</a:t>
            </a:fld>
            <a:endParaRPr lang="en-GB"/>
          </a:p>
        </p:txBody>
      </p:sp>
    </p:spTree>
    <p:extLst>
      <p:ext uri="{BB962C8B-B14F-4D97-AF65-F5344CB8AC3E}">
        <p14:creationId xmlns:p14="http://schemas.microsoft.com/office/powerpoint/2010/main" val="13562475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F88B3-E8DC-BBF4-F2C1-5C9E6BF574B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D8B50C1-3F18-36DB-057A-0A0FFDBF2C3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3442D0E-DEF3-E0D5-7F69-54BFB45B3832}"/>
              </a:ext>
            </a:extLst>
          </p:cNvPr>
          <p:cNvSpPr>
            <a:spLocks noGrp="1"/>
          </p:cNvSpPr>
          <p:nvPr>
            <p:ph type="dt" sz="half" idx="10"/>
          </p:nvPr>
        </p:nvSpPr>
        <p:spPr/>
        <p:txBody>
          <a:bodyPr/>
          <a:lstStyle/>
          <a:p>
            <a:fld id="{9B64911F-BEB3-40FF-BE82-951B524A5677}" type="datetimeFigureOut">
              <a:rPr lang="en-GB" smtClean="0"/>
              <a:t>13/07/2023</a:t>
            </a:fld>
            <a:endParaRPr lang="en-GB"/>
          </a:p>
        </p:txBody>
      </p:sp>
      <p:sp>
        <p:nvSpPr>
          <p:cNvPr id="5" name="Footer Placeholder 4">
            <a:extLst>
              <a:ext uri="{FF2B5EF4-FFF2-40B4-BE49-F238E27FC236}">
                <a16:creationId xmlns:a16="http://schemas.microsoft.com/office/drawing/2014/main" id="{4593183F-B5A7-F776-9572-7686834B79C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A3EC4B6-DD60-E194-DBCC-ED393B10E03A}"/>
              </a:ext>
            </a:extLst>
          </p:cNvPr>
          <p:cNvSpPr>
            <a:spLocks noGrp="1"/>
          </p:cNvSpPr>
          <p:nvPr>
            <p:ph type="sldNum" sz="quarter" idx="12"/>
          </p:nvPr>
        </p:nvSpPr>
        <p:spPr/>
        <p:txBody>
          <a:bodyPr/>
          <a:lstStyle/>
          <a:p>
            <a:fld id="{450C088B-6B30-43A4-9CB5-5D2FB1751E70}" type="slidenum">
              <a:rPr lang="en-GB" smtClean="0"/>
              <a:t>‹#›</a:t>
            </a:fld>
            <a:endParaRPr lang="en-GB"/>
          </a:p>
        </p:txBody>
      </p:sp>
    </p:spTree>
    <p:extLst>
      <p:ext uri="{BB962C8B-B14F-4D97-AF65-F5344CB8AC3E}">
        <p14:creationId xmlns:p14="http://schemas.microsoft.com/office/powerpoint/2010/main" val="34013457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70C89B-9458-F1D8-B133-4A86EDBA26B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DC801B1-E0FF-8031-7143-A936AA330A6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030AF0F-074E-6744-26A7-9EE9CFC0B92C}"/>
              </a:ext>
            </a:extLst>
          </p:cNvPr>
          <p:cNvSpPr>
            <a:spLocks noGrp="1"/>
          </p:cNvSpPr>
          <p:nvPr>
            <p:ph type="dt" sz="half" idx="10"/>
          </p:nvPr>
        </p:nvSpPr>
        <p:spPr/>
        <p:txBody>
          <a:bodyPr/>
          <a:lstStyle/>
          <a:p>
            <a:fld id="{9B64911F-BEB3-40FF-BE82-951B524A5677}" type="datetimeFigureOut">
              <a:rPr lang="en-GB" smtClean="0"/>
              <a:t>13/07/2023</a:t>
            </a:fld>
            <a:endParaRPr lang="en-GB"/>
          </a:p>
        </p:txBody>
      </p:sp>
      <p:sp>
        <p:nvSpPr>
          <p:cNvPr id="5" name="Footer Placeholder 4">
            <a:extLst>
              <a:ext uri="{FF2B5EF4-FFF2-40B4-BE49-F238E27FC236}">
                <a16:creationId xmlns:a16="http://schemas.microsoft.com/office/drawing/2014/main" id="{69658961-2F36-93B2-384D-A4CDFB010D8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CD56F3B-63E1-A26E-F190-D478AC6201E9}"/>
              </a:ext>
            </a:extLst>
          </p:cNvPr>
          <p:cNvSpPr>
            <a:spLocks noGrp="1"/>
          </p:cNvSpPr>
          <p:nvPr>
            <p:ph type="sldNum" sz="quarter" idx="12"/>
          </p:nvPr>
        </p:nvSpPr>
        <p:spPr/>
        <p:txBody>
          <a:bodyPr/>
          <a:lstStyle/>
          <a:p>
            <a:fld id="{450C088B-6B30-43A4-9CB5-5D2FB1751E70}" type="slidenum">
              <a:rPr lang="en-GB" smtClean="0"/>
              <a:t>‹#›</a:t>
            </a:fld>
            <a:endParaRPr lang="en-GB"/>
          </a:p>
        </p:txBody>
      </p:sp>
    </p:spTree>
    <p:extLst>
      <p:ext uri="{BB962C8B-B14F-4D97-AF65-F5344CB8AC3E}">
        <p14:creationId xmlns:p14="http://schemas.microsoft.com/office/powerpoint/2010/main" val="3932209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2A81D46-B7E6-D872-F4A6-4636E92DD4F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4F6F465-72EC-68C2-8989-CA7D3B8B4AE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2245550-2CE1-07B0-3D65-4A17B728C15E}"/>
              </a:ext>
            </a:extLst>
          </p:cNvPr>
          <p:cNvSpPr>
            <a:spLocks noGrp="1"/>
          </p:cNvSpPr>
          <p:nvPr>
            <p:ph type="dt" sz="half" idx="10"/>
          </p:nvPr>
        </p:nvSpPr>
        <p:spPr/>
        <p:txBody>
          <a:bodyPr/>
          <a:lstStyle/>
          <a:p>
            <a:fld id="{9B64911F-BEB3-40FF-BE82-951B524A5677}" type="datetimeFigureOut">
              <a:rPr lang="en-GB" smtClean="0"/>
              <a:t>13/07/2023</a:t>
            </a:fld>
            <a:endParaRPr lang="en-GB"/>
          </a:p>
        </p:txBody>
      </p:sp>
      <p:sp>
        <p:nvSpPr>
          <p:cNvPr id="5" name="Footer Placeholder 4">
            <a:extLst>
              <a:ext uri="{FF2B5EF4-FFF2-40B4-BE49-F238E27FC236}">
                <a16:creationId xmlns:a16="http://schemas.microsoft.com/office/drawing/2014/main" id="{AFE854F5-FDED-8344-26EA-D2C1309BF73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2F4A34B-AEA4-53EE-82FC-DD33D4FEA5E4}"/>
              </a:ext>
            </a:extLst>
          </p:cNvPr>
          <p:cNvSpPr>
            <a:spLocks noGrp="1"/>
          </p:cNvSpPr>
          <p:nvPr>
            <p:ph type="sldNum" sz="quarter" idx="12"/>
          </p:nvPr>
        </p:nvSpPr>
        <p:spPr/>
        <p:txBody>
          <a:bodyPr/>
          <a:lstStyle/>
          <a:p>
            <a:fld id="{450C088B-6B30-43A4-9CB5-5D2FB1751E70}" type="slidenum">
              <a:rPr lang="en-GB" smtClean="0"/>
              <a:t>‹#›</a:t>
            </a:fld>
            <a:endParaRPr lang="en-GB"/>
          </a:p>
        </p:txBody>
      </p:sp>
    </p:spTree>
    <p:extLst>
      <p:ext uri="{BB962C8B-B14F-4D97-AF65-F5344CB8AC3E}">
        <p14:creationId xmlns:p14="http://schemas.microsoft.com/office/powerpoint/2010/main" val="907303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C79F0-2046-00C7-140B-51C20A8E50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BEF68F8-06E5-9D3C-04FD-C0B4351641C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BCEA01E-55E7-6080-AB30-63FE010CC77C}"/>
              </a:ext>
            </a:extLst>
          </p:cNvPr>
          <p:cNvSpPr>
            <a:spLocks noGrp="1"/>
          </p:cNvSpPr>
          <p:nvPr>
            <p:ph type="dt" sz="half" idx="10"/>
          </p:nvPr>
        </p:nvSpPr>
        <p:spPr/>
        <p:txBody>
          <a:bodyPr/>
          <a:lstStyle/>
          <a:p>
            <a:fld id="{9B64911F-BEB3-40FF-BE82-951B524A5677}" type="datetimeFigureOut">
              <a:rPr lang="en-GB" smtClean="0"/>
              <a:t>13/07/2023</a:t>
            </a:fld>
            <a:endParaRPr lang="en-GB"/>
          </a:p>
        </p:txBody>
      </p:sp>
      <p:sp>
        <p:nvSpPr>
          <p:cNvPr id="5" name="Footer Placeholder 4">
            <a:extLst>
              <a:ext uri="{FF2B5EF4-FFF2-40B4-BE49-F238E27FC236}">
                <a16:creationId xmlns:a16="http://schemas.microsoft.com/office/drawing/2014/main" id="{8C2B71E5-CD16-754C-3746-D6BDE75F607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2E6D202-B131-1F10-0E73-0D5CCF69ABF3}"/>
              </a:ext>
            </a:extLst>
          </p:cNvPr>
          <p:cNvSpPr>
            <a:spLocks noGrp="1"/>
          </p:cNvSpPr>
          <p:nvPr>
            <p:ph type="sldNum" sz="quarter" idx="12"/>
          </p:nvPr>
        </p:nvSpPr>
        <p:spPr/>
        <p:txBody>
          <a:bodyPr/>
          <a:lstStyle/>
          <a:p>
            <a:fld id="{450C088B-6B30-43A4-9CB5-5D2FB1751E70}" type="slidenum">
              <a:rPr lang="en-GB" smtClean="0"/>
              <a:t>‹#›</a:t>
            </a:fld>
            <a:endParaRPr lang="en-GB"/>
          </a:p>
        </p:txBody>
      </p:sp>
    </p:spTree>
    <p:extLst>
      <p:ext uri="{BB962C8B-B14F-4D97-AF65-F5344CB8AC3E}">
        <p14:creationId xmlns:p14="http://schemas.microsoft.com/office/powerpoint/2010/main" val="35786701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A5CB10-A447-E878-6FD0-81EE1ACB57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BBDD724-DEF8-2300-3856-625A492ADFB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195C289-D870-1154-3E93-016400E71AB3}"/>
              </a:ext>
            </a:extLst>
          </p:cNvPr>
          <p:cNvSpPr>
            <a:spLocks noGrp="1"/>
          </p:cNvSpPr>
          <p:nvPr>
            <p:ph type="dt" sz="half" idx="10"/>
          </p:nvPr>
        </p:nvSpPr>
        <p:spPr/>
        <p:txBody>
          <a:bodyPr/>
          <a:lstStyle/>
          <a:p>
            <a:fld id="{9B64911F-BEB3-40FF-BE82-951B524A5677}" type="datetimeFigureOut">
              <a:rPr lang="en-GB" smtClean="0"/>
              <a:t>13/07/2023</a:t>
            </a:fld>
            <a:endParaRPr lang="en-GB"/>
          </a:p>
        </p:txBody>
      </p:sp>
      <p:sp>
        <p:nvSpPr>
          <p:cNvPr id="5" name="Footer Placeholder 4">
            <a:extLst>
              <a:ext uri="{FF2B5EF4-FFF2-40B4-BE49-F238E27FC236}">
                <a16:creationId xmlns:a16="http://schemas.microsoft.com/office/drawing/2014/main" id="{6FF117BC-5F99-7837-E016-F0B4CDD3FA7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89A2801-3EF7-8350-B92F-3B239CDA2C8E}"/>
              </a:ext>
            </a:extLst>
          </p:cNvPr>
          <p:cNvSpPr>
            <a:spLocks noGrp="1"/>
          </p:cNvSpPr>
          <p:nvPr>
            <p:ph type="sldNum" sz="quarter" idx="12"/>
          </p:nvPr>
        </p:nvSpPr>
        <p:spPr/>
        <p:txBody>
          <a:bodyPr/>
          <a:lstStyle/>
          <a:p>
            <a:fld id="{450C088B-6B30-43A4-9CB5-5D2FB1751E70}" type="slidenum">
              <a:rPr lang="en-GB" smtClean="0"/>
              <a:t>‹#›</a:t>
            </a:fld>
            <a:endParaRPr lang="en-GB"/>
          </a:p>
        </p:txBody>
      </p:sp>
    </p:spTree>
    <p:extLst>
      <p:ext uri="{BB962C8B-B14F-4D97-AF65-F5344CB8AC3E}">
        <p14:creationId xmlns:p14="http://schemas.microsoft.com/office/powerpoint/2010/main" val="706751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8EB0A-9046-7AD0-06A7-DADA53C6D8E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745B578-F941-92ED-CF61-197CF8B4721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B18C5F2-2B56-B022-3A7A-F017CEA6EE8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72FC99D-BA58-95AC-CDDC-A0835BE9E0E2}"/>
              </a:ext>
            </a:extLst>
          </p:cNvPr>
          <p:cNvSpPr>
            <a:spLocks noGrp="1"/>
          </p:cNvSpPr>
          <p:nvPr>
            <p:ph type="dt" sz="half" idx="10"/>
          </p:nvPr>
        </p:nvSpPr>
        <p:spPr/>
        <p:txBody>
          <a:bodyPr/>
          <a:lstStyle/>
          <a:p>
            <a:fld id="{9B64911F-BEB3-40FF-BE82-951B524A5677}" type="datetimeFigureOut">
              <a:rPr lang="en-GB" smtClean="0"/>
              <a:t>13/07/2023</a:t>
            </a:fld>
            <a:endParaRPr lang="en-GB"/>
          </a:p>
        </p:txBody>
      </p:sp>
      <p:sp>
        <p:nvSpPr>
          <p:cNvPr id="6" name="Footer Placeholder 5">
            <a:extLst>
              <a:ext uri="{FF2B5EF4-FFF2-40B4-BE49-F238E27FC236}">
                <a16:creationId xmlns:a16="http://schemas.microsoft.com/office/drawing/2014/main" id="{F3FD7D8A-3C95-95C9-C1A6-53F68B76303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7DD6B29-02E9-1A38-F47F-4530F58AB37F}"/>
              </a:ext>
            </a:extLst>
          </p:cNvPr>
          <p:cNvSpPr>
            <a:spLocks noGrp="1"/>
          </p:cNvSpPr>
          <p:nvPr>
            <p:ph type="sldNum" sz="quarter" idx="12"/>
          </p:nvPr>
        </p:nvSpPr>
        <p:spPr/>
        <p:txBody>
          <a:bodyPr/>
          <a:lstStyle/>
          <a:p>
            <a:fld id="{450C088B-6B30-43A4-9CB5-5D2FB1751E70}" type="slidenum">
              <a:rPr lang="en-GB" smtClean="0"/>
              <a:t>‹#›</a:t>
            </a:fld>
            <a:endParaRPr lang="en-GB"/>
          </a:p>
        </p:txBody>
      </p:sp>
    </p:spTree>
    <p:extLst>
      <p:ext uri="{BB962C8B-B14F-4D97-AF65-F5344CB8AC3E}">
        <p14:creationId xmlns:p14="http://schemas.microsoft.com/office/powerpoint/2010/main" val="851442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8C2B5-1047-3C58-9880-D53E056BC6E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0B4435E-DA6B-34D1-063F-001A86983E6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9D40D1D-BA6B-9397-9B93-30A97AAC301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0CF6D06-343F-CC5B-5211-9620B9A3005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BF53F96-455B-E474-FC2A-A890B85870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C93D568-7948-2039-CCFD-5F97A2B2E90B}"/>
              </a:ext>
            </a:extLst>
          </p:cNvPr>
          <p:cNvSpPr>
            <a:spLocks noGrp="1"/>
          </p:cNvSpPr>
          <p:nvPr>
            <p:ph type="dt" sz="half" idx="10"/>
          </p:nvPr>
        </p:nvSpPr>
        <p:spPr/>
        <p:txBody>
          <a:bodyPr/>
          <a:lstStyle/>
          <a:p>
            <a:fld id="{9B64911F-BEB3-40FF-BE82-951B524A5677}" type="datetimeFigureOut">
              <a:rPr lang="en-GB" smtClean="0"/>
              <a:t>13/07/2023</a:t>
            </a:fld>
            <a:endParaRPr lang="en-GB"/>
          </a:p>
        </p:txBody>
      </p:sp>
      <p:sp>
        <p:nvSpPr>
          <p:cNvPr id="8" name="Footer Placeholder 7">
            <a:extLst>
              <a:ext uri="{FF2B5EF4-FFF2-40B4-BE49-F238E27FC236}">
                <a16:creationId xmlns:a16="http://schemas.microsoft.com/office/drawing/2014/main" id="{2D5F91CB-76E1-160D-0056-00CD9FCC9F9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5E581EB-4296-B8E5-68CC-E6635FDF26E6}"/>
              </a:ext>
            </a:extLst>
          </p:cNvPr>
          <p:cNvSpPr>
            <a:spLocks noGrp="1"/>
          </p:cNvSpPr>
          <p:nvPr>
            <p:ph type="sldNum" sz="quarter" idx="12"/>
          </p:nvPr>
        </p:nvSpPr>
        <p:spPr/>
        <p:txBody>
          <a:bodyPr/>
          <a:lstStyle/>
          <a:p>
            <a:fld id="{450C088B-6B30-43A4-9CB5-5D2FB1751E70}" type="slidenum">
              <a:rPr lang="en-GB" smtClean="0"/>
              <a:t>‹#›</a:t>
            </a:fld>
            <a:endParaRPr lang="en-GB"/>
          </a:p>
        </p:txBody>
      </p:sp>
    </p:spTree>
    <p:extLst>
      <p:ext uri="{BB962C8B-B14F-4D97-AF65-F5344CB8AC3E}">
        <p14:creationId xmlns:p14="http://schemas.microsoft.com/office/powerpoint/2010/main" val="4686121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F4E26-EACE-8CD4-996C-DF320DBCD3F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7AB993A-1246-6830-D247-788E2BB01EB8}"/>
              </a:ext>
            </a:extLst>
          </p:cNvPr>
          <p:cNvSpPr>
            <a:spLocks noGrp="1"/>
          </p:cNvSpPr>
          <p:nvPr>
            <p:ph type="dt" sz="half" idx="10"/>
          </p:nvPr>
        </p:nvSpPr>
        <p:spPr/>
        <p:txBody>
          <a:bodyPr/>
          <a:lstStyle/>
          <a:p>
            <a:fld id="{9B64911F-BEB3-40FF-BE82-951B524A5677}" type="datetimeFigureOut">
              <a:rPr lang="en-GB" smtClean="0"/>
              <a:t>13/07/2023</a:t>
            </a:fld>
            <a:endParaRPr lang="en-GB"/>
          </a:p>
        </p:txBody>
      </p:sp>
      <p:sp>
        <p:nvSpPr>
          <p:cNvPr id="4" name="Footer Placeholder 3">
            <a:extLst>
              <a:ext uri="{FF2B5EF4-FFF2-40B4-BE49-F238E27FC236}">
                <a16:creationId xmlns:a16="http://schemas.microsoft.com/office/drawing/2014/main" id="{E59ABBB3-1AB1-AF18-22E0-C4808DED155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85C03E2-E22B-532D-5386-F2D85F823F6D}"/>
              </a:ext>
            </a:extLst>
          </p:cNvPr>
          <p:cNvSpPr>
            <a:spLocks noGrp="1"/>
          </p:cNvSpPr>
          <p:nvPr>
            <p:ph type="sldNum" sz="quarter" idx="12"/>
          </p:nvPr>
        </p:nvSpPr>
        <p:spPr/>
        <p:txBody>
          <a:bodyPr/>
          <a:lstStyle/>
          <a:p>
            <a:fld id="{450C088B-6B30-43A4-9CB5-5D2FB1751E70}" type="slidenum">
              <a:rPr lang="en-GB" smtClean="0"/>
              <a:t>‹#›</a:t>
            </a:fld>
            <a:endParaRPr lang="en-GB"/>
          </a:p>
        </p:txBody>
      </p:sp>
    </p:spTree>
    <p:extLst>
      <p:ext uri="{BB962C8B-B14F-4D97-AF65-F5344CB8AC3E}">
        <p14:creationId xmlns:p14="http://schemas.microsoft.com/office/powerpoint/2010/main" val="19996069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9AC86F5-C5FC-2D40-022E-775A73C4066D}"/>
              </a:ext>
            </a:extLst>
          </p:cNvPr>
          <p:cNvSpPr>
            <a:spLocks noGrp="1"/>
          </p:cNvSpPr>
          <p:nvPr>
            <p:ph type="dt" sz="half" idx="10"/>
          </p:nvPr>
        </p:nvSpPr>
        <p:spPr/>
        <p:txBody>
          <a:bodyPr/>
          <a:lstStyle/>
          <a:p>
            <a:fld id="{9B64911F-BEB3-40FF-BE82-951B524A5677}" type="datetimeFigureOut">
              <a:rPr lang="en-GB" smtClean="0"/>
              <a:t>13/07/2023</a:t>
            </a:fld>
            <a:endParaRPr lang="en-GB"/>
          </a:p>
        </p:txBody>
      </p:sp>
      <p:sp>
        <p:nvSpPr>
          <p:cNvPr id="3" name="Footer Placeholder 2">
            <a:extLst>
              <a:ext uri="{FF2B5EF4-FFF2-40B4-BE49-F238E27FC236}">
                <a16:creationId xmlns:a16="http://schemas.microsoft.com/office/drawing/2014/main" id="{1D2F4934-E497-9F9C-8EED-C49A210848C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558A38B-A819-0725-CB12-FCD7166E573C}"/>
              </a:ext>
            </a:extLst>
          </p:cNvPr>
          <p:cNvSpPr>
            <a:spLocks noGrp="1"/>
          </p:cNvSpPr>
          <p:nvPr>
            <p:ph type="sldNum" sz="quarter" idx="12"/>
          </p:nvPr>
        </p:nvSpPr>
        <p:spPr/>
        <p:txBody>
          <a:bodyPr/>
          <a:lstStyle/>
          <a:p>
            <a:fld id="{450C088B-6B30-43A4-9CB5-5D2FB1751E70}" type="slidenum">
              <a:rPr lang="en-GB" smtClean="0"/>
              <a:t>‹#›</a:t>
            </a:fld>
            <a:endParaRPr lang="en-GB"/>
          </a:p>
        </p:txBody>
      </p:sp>
    </p:spTree>
    <p:extLst>
      <p:ext uri="{BB962C8B-B14F-4D97-AF65-F5344CB8AC3E}">
        <p14:creationId xmlns:p14="http://schemas.microsoft.com/office/powerpoint/2010/main" val="2537998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0B2B81-EF4E-34BA-A55E-0D9EF05FFE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905810F-4292-E939-7811-E63729CD356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C4126EE-2C04-B1C2-DCB3-7440B0985C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7472382-C287-BD33-5DB2-4CB63434DA26}"/>
              </a:ext>
            </a:extLst>
          </p:cNvPr>
          <p:cNvSpPr>
            <a:spLocks noGrp="1"/>
          </p:cNvSpPr>
          <p:nvPr>
            <p:ph type="dt" sz="half" idx="10"/>
          </p:nvPr>
        </p:nvSpPr>
        <p:spPr/>
        <p:txBody>
          <a:bodyPr/>
          <a:lstStyle/>
          <a:p>
            <a:fld id="{9B64911F-BEB3-40FF-BE82-951B524A5677}" type="datetimeFigureOut">
              <a:rPr lang="en-GB" smtClean="0"/>
              <a:t>13/07/2023</a:t>
            </a:fld>
            <a:endParaRPr lang="en-GB"/>
          </a:p>
        </p:txBody>
      </p:sp>
      <p:sp>
        <p:nvSpPr>
          <p:cNvPr id="6" name="Footer Placeholder 5">
            <a:extLst>
              <a:ext uri="{FF2B5EF4-FFF2-40B4-BE49-F238E27FC236}">
                <a16:creationId xmlns:a16="http://schemas.microsoft.com/office/drawing/2014/main" id="{28881528-D6AA-59BF-DDAB-A0DEC50B845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EEEFA50-D783-8881-02E3-6BEAF387C4DB}"/>
              </a:ext>
            </a:extLst>
          </p:cNvPr>
          <p:cNvSpPr>
            <a:spLocks noGrp="1"/>
          </p:cNvSpPr>
          <p:nvPr>
            <p:ph type="sldNum" sz="quarter" idx="12"/>
          </p:nvPr>
        </p:nvSpPr>
        <p:spPr/>
        <p:txBody>
          <a:bodyPr/>
          <a:lstStyle/>
          <a:p>
            <a:fld id="{450C088B-6B30-43A4-9CB5-5D2FB1751E70}" type="slidenum">
              <a:rPr lang="en-GB" smtClean="0"/>
              <a:t>‹#›</a:t>
            </a:fld>
            <a:endParaRPr lang="en-GB"/>
          </a:p>
        </p:txBody>
      </p:sp>
    </p:spTree>
    <p:extLst>
      <p:ext uri="{BB962C8B-B14F-4D97-AF65-F5344CB8AC3E}">
        <p14:creationId xmlns:p14="http://schemas.microsoft.com/office/powerpoint/2010/main" val="3893885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39123-1773-FBA2-5CA8-08C23253EB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FF08A2E-7802-D3D1-F3C9-436457F36C8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351795D-B7DF-BE2E-ECA1-5C5DBBDB0F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E14319E-9E9B-6F52-88E4-11BFB84238FD}"/>
              </a:ext>
            </a:extLst>
          </p:cNvPr>
          <p:cNvSpPr>
            <a:spLocks noGrp="1"/>
          </p:cNvSpPr>
          <p:nvPr>
            <p:ph type="dt" sz="half" idx="10"/>
          </p:nvPr>
        </p:nvSpPr>
        <p:spPr/>
        <p:txBody>
          <a:bodyPr/>
          <a:lstStyle/>
          <a:p>
            <a:fld id="{9B64911F-BEB3-40FF-BE82-951B524A5677}" type="datetimeFigureOut">
              <a:rPr lang="en-GB" smtClean="0"/>
              <a:t>13/07/2023</a:t>
            </a:fld>
            <a:endParaRPr lang="en-GB"/>
          </a:p>
        </p:txBody>
      </p:sp>
      <p:sp>
        <p:nvSpPr>
          <p:cNvPr id="6" name="Footer Placeholder 5">
            <a:extLst>
              <a:ext uri="{FF2B5EF4-FFF2-40B4-BE49-F238E27FC236}">
                <a16:creationId xmlns:a16="http://schemas.microsoft.com/office/drawing/2014/main" id="{A250E251-0C75-4E29-429B-1E8DFDC5A5C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7A45884-5F69-BEFA-2B72-28FBFC2D92CE}"/>
              </a:ext>
            </a:extLst>
          </p:cNvPr>
          <p:cNvSpPr>
            <a:spLocks noGrp="1"/>
          </p:cNvSpPr>
          <p:nvPr>
            <p:ph type="sldNum" sz="quarter" idx="12"/>
          </p:nvPr>
        </p:nvSpPr>
        <p:spPr/>
        <p:txBody>
          <a:bodyPr/>
          <a:lstStyle/>
          <a:p>
            <a:fld id="{450C088B-6B30-43A4-9CB5-5D2FB1751E70}" type="slidenum">
              <a:rPr lang="en-GB" smtClean="0"/>
              <a:t>‹#›</a:t>
            </a:fld>
            <a:endParaRPr lang="en-GB"/>
          </a:p>
        </p:txBody>
      </p:sp>
    </p:spTree>
    <p:extLst>
      <p:ext uri="{BB962C8B-B14F-4D97-AF65-F5344CB8AC3E}">
        <p14:creationId xmlns:p14="http://schemas.microsoft.com/office/powerpoint/2010/main" val="1213247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844FBBC-5718-300D-1D4E-065F6BF8D62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C43BD14-DCCB-EC20-63B6-C66EE21CAD2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6AA2105-D9FE-C5BB-91EA-F6FA1F9BF28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64911F-BEB3-40FF-BE82-951B524A5677}" type="datetimeFigureOut">
              <a:rPr lang="en-GB" smtClean="0"/>
              <a:t>13/07/2023</a:t>
            </a:fld>
            <a:endParaRPr lang="en-GB"/>
          </a:p>
        </p:txBody>
      </p:sp>
      <p:sp>
        <p:nvSpPr>
          <p:cNvPr id="5" name="Footer Placeholder 4">
            <a:extLst>
              <a:ext uri="{FF2B5EF4-FFF2-40B4-BE49-F238E27FC236}">
                <a16:creationId xmlns:a16="http://schemas.microsoft.com/office/drawing/2014/main" id="{99C63682-46A9-3A6A-A04C-02A25F1D5A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BDCA1F9-05AA-A42B-3817-178970C5B5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0C088B-6B30-43A4-9CB5-5D2FB1751E70}" type="slidenum">
              <a:rPr lang="en-GB" smtClean="0"/>
              <a:t>‹#›</a:t>
            </a:fld>
            <a:endParaRPr lang="en-GB"/>
          </a:p>
        </p:txBody>
      </p:sp>
    </p:spTree>
    <p:extLst>
      <p:ext uri="{BB962C8B-B14F-4D97-AF65-F5344CB8AC3E}">
        <p14:creationId xmlns:p14="http://schemas.microsoft.com/office/powerpoint/2010/main" val="4425222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896C5-57AF-8745-DE68-05F2952B5399}"/>
              </a:ext>
            </a:extLst>
          </p:cNvPr>
          <p:cNvSpPr>
            <a:spLocks noGrp="1"/>
          </p:cNvSpPr>
          <p:nvPr>
            <p:ph type="ctrTitle"/>
          </p:nvPr>
        </p:nvSpPr>
        <p:spPr/>
        <p:txBody>
          <a:bodyPr>
            <a:normAutofit fontScale="90000"/>
          </a:bodyPr>
          <a:lstStyle/>
          <a:p>
            <a:r>
              <a:rPr lang="en-GB" b="1"/>
              <a:t>How and why do historians disagree about the Peasants’ Revolt? </a:t>
            </a:r>
            <a:endParaRPr lang="en-GB" b="1">
              <a:ea typeface="Calibri Light"/>
              <a:cs typeface="Calibri Light"/>
            </a:endParaRPr>
          </a:p>
        </p:txBody>
      </p:sp>
    </p:spTree>
    <p:extLst>
      <p:ext uri="{BB962C8B-B14F-4D97-AF65-F5344CB8AC3E}">
        <p14:creationId xmlns:p14="http://schemas.microsoft.com/office/powerpoint/2010/main" val="2195317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11933-DB88-F12A-6DDA-2F5541D2D1CF}"/>
              </a:ext>
            </a:extLst>
          </p:cNvPr>
          <p:cNvSpPr>
            <a:spLocks noGrp="1"/>
          </p:cNvSpPr>
          <p:nvPr>
            <p:ph type="title"/>
          </p:nvPr>
        </p:nvSpPr>
        <p:spPr/>
        <p:txBody>
          <a:bodyPr/>
          <a:lstStyle/>
          <a:p>
            <a:pPr algn="ctr"/>
            <a:r>
              <a:rPr lang="en-GB" b="1"/>
              <a:t>Overview for teachers:</a:t>
            </a:r>
            <a:endParaRPr lang="en-US" b="1">
              <a:ea typeface="Calibri Light"/>
              <a:cs typeface="Calibri Light"/>
            </a:endParaRPr>
          </a:p>
        </p:txBody>
      </p:sp>
      <p:sp>
        <p:nvSpPr>
          <p:cNvPr id="3" name="Content Placeholder 2">
            <a:extLst>
              <a:ext uri="{FF2B5EF4-FFF2-40B4-BE49-F238E27FC236}">
                <a16:creationId xmlns:a16="http://schemas.microsoft.com/office/drawing/2014/main" id="{F23A6D55-CBA0-B777-DF37-70494905C0BB}"/>
              </a:ext>
            </a:extLst>
          </p:cNvPr>
          <p:cNvSpPr>
            <a:spLocks noGrp="1"/>
          </p:cNvSpPr>
          <p:nvPr>
            <p:ph idx="1"/>
          </p:nvPr>
        </p:nvSpPr>
        <p:spPr/>
        <p:txBody>
          <a:bodyPr vert="horz" lIns="91440" tIns="45720" rIns="91440" bIns="45720" rtlCol="0" anchor="t">
            <a:normAutofit fontScale="92500" lnSpcReduction="20000"/>
          </a:bodyPr>
          <a:lstStyle/>
          <a:p>
            <a:pPr marL="0" indent="0" algn="ctr">
              <a:buNone/>
            </a:pPr>
            <a:r>
              <a:rPr lang="en-GB"/>
              <a:t>This resource provides students with the opportunity to sample real historical debate about the Peasants’ Revolt. The central viewpoint (worksheet on slide 4) is from Rodney Hilton’s 1973 </a:t>
            </a:r>
            <a:r>
              <a:rPr lang="en-GB" i="1"/>
              <a:t>Bond Men Made Free,</a:t>
            </a:r>
            <a:r>
              <a:rPr lang="en-GB"/>
              <a:t> to enable students to study a Marxist interpretation in detail.</a:t>
            </a:r>
            <a:endParaRPr lang="en-US"/>
          </a:p>
          <a:p>
            <a:pPr marL="0" indent="0" algn="ctr">
              <a:buNone/>
            </a:pPr>
            <a:r>
              <a:rPr lang="en-GB"/>
              <a:t>There is then a more contemporary extract (worksheet on slide 5) to see how the Marxist view is challenged and how historians use evidence to substantiate their claims.</a:t>
            </a:r>
            <a:endParaRPr lang="en-GB">
              <a:ea typeface="Calibri" panose="020F0502020204030204"/>
              <a:cs typeface="Calibri" panose="020F0502020204030204"/>
            </a:endParaRPr>
          </a:p>
          <a:p>
            <a:pPr marL="0" indent="0" algn="ctr">
              <a:buNone/>
            </a:pPr>
            <a:r>
              <a:rPr lang="en-GB"/>
              <a:t>The texts are unabridged and there is a mixture of closed and open questions to encourage students to engage first with the content and then with the concepts in the arguments. </a:t>
            </a:r>
            <a:endParaRPr lang="en-GB">
              <a:ea typeface="Calibri" panose="020F0502020204030204"/>
              <a:cs typeface="Calibri" panose="020F0502020204030204"/>
            </a:endParaRPr>
          </a:p>
          <a:p>
            <a:pPr marL="0" indent="0" algn="ctr">
              <a:buNone/>
            </a:pPr>
            <a:r>
              <a:rPr lang="en-GB"/>
              <a:t>The questions are carefully pitched to develop comprehension, before moving on to deeper thinking. To make the texts even more accessible, they could be read by the teacher, either live or in recorded form. </a:t>
            </a:r>
            <a:endParaRPr lang="en-GB">
              <a:ea typeface="Calibri" panose="020F0502020204030204"/>
              <a:cs typeface="Calibri" panose="020F0502020204030204"/>
            </a:endParaRPr>
          </a:p>
          <a:p>
            <a:pPr marL="0" indent="0">
              <a:buNone/>
            </a:pPr>
            <a:endParaRPr lang="en-GB"/>
          </a:p>
          <a:p>
            <a:pPr marL="0" indent="0">
              <a:buNone/>
            </a:pPr>
            <a:endParaRPr lang="en-GB"/>
          </a:p>
        </p:txBody>
      </p:sp>
    </p:spTree>
    <p:extLst>
      <p:ext uri="{BB962C8B-B14F-4D97-AF65-F5344CB8AC3E}">
        <p14:creationId xmlns:p14="http://schemas.microsoft.com/office/powerpoint/2010/main" val="26310778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2115D-470B-8E58-E261-115B9F532AAF}"/>
              </a:ext>
            </a:extLst>
          </p:cNvPr>
          <p:cNvSpPr>
            <a:spLocks noGrp="1"/>
          </p:cNvSpPr>
          <p:nvPr>
            <p:ph type="title"/>
          </p:nvPr>
        </p:nvSpPr>
        <p:spPr/>
        <p:txBody>
          <a:bodyPr/>
          <a:lstStyle/>
          <a:p>
            <a:pPr algn="ctr"/>
            <a:r>
              <a:rPr lang="en-GB" b="1"/>
              <a:t>Suggested uses in the classroom:</a:t>
            </a:r>
            <a:endParaRPr lang="en-US" b="1"/>
          </a:p>
        </p:txBody>
      </p:sp>
      <p:sp>
        <p:nvSpPr>
          <p:cNvPr id="3" name="Content Placeholder 2">
            <a:extLst>
              <a:ext uri="{FF2B5EF4-FFF2-40B4-BE49-F238E27FC236}">
                <a16:creationId xmlns:a16="http://schemas.microsoft.com/office/drawing/2014/main" id="{1D3E9D3F-8BF4-D262-0DD4-5CF85C8B88B6}"/>
              </a:ext>
            </a:extLst>
          </p:cNvPr>
          <p:cNvSpPr>
            <a:spLocks noGrp="1"/>
          </p:cNvSpPr>
          <p:nvPr>
            <p:ph idx="1"/>
          </p:nvPr>
        </p:nvSpPr>
        <p:spPr/>
        <p:txBody>
          <a:bodyPr vert="horz" lIns="91440" tIns="45720" rIns="91440" bIns="45720" rtlCol="0" anchor="t">
            <a:normAutofit lnSpcReduction="10000"/>
          </a:bodyPr>
          <a:lstStyle/>
          <a:p>
            <a:r>
              <a:rPr lang="en-GB"/>
              <a:t>Possible stand-alone homework tasks – a follow-up from a study of the Peasants’ Revolt</a:t>
            </a:r>
          </a:p>
          <a:p>
            <a:r>
              <a:rPr lang="en-GB"/>
              <a:t>Extension tasks for the curious</a:t>
            </a:r>
          </a:p>
          <a:p>
            <a:r>
              <a:rPr lang="en-GB"/>
              <a:t>A stand-alone resource for cover lessons</a:t>
            </a:r>
            <a:endParaRPr lang="en-GB">
              <a:ea typeface="Calibri"/>
              <a:cs typeface="Calibri"/>
            </a:endParaRPr>
          </a:p>
          <a:p>
            <a:r>
              <a:rPr lang="en-GB"/>
              <a:t>A boost to literacy and reading real historical debate</a:t>
            </a:r>
          </a:p>
          <a:p>
            <a:r>
              <a:rPr lang="en-GB"/>
              <a:t>The basis for a classroom debate – taking a Marxist viewpoint and then challenging it with counter-arguments</a:t>
            </a:r>
            <a:endParaRPr lang="en-GB">
              <a:ea typeface="Calibri"/>
              <a:cs typeface="Calibri"/>
            </a:endParaRPr>
          </a:p>
          <a:p>
            <a:r>
              <a:rPr lang="en-GB"/>
              <a:t>More useful at Key Stage 3 as an introduction to the concept of interpretations, rather than an in-depth analysis of the historiography of this specific event</a:t>
            </a:r>
          </a:p>
          <a:p>
            <a:pPr marL="0" indent="0">
              <a:buNone/>
            </a:pPr>
            <a:endParaRPr lang="en-GB"/>
          </a:p>
          <a:p>
            <a:endParaRPr lang="en-GB"/>
          </a:p>
        </p:txBody>
      </p:sp>
    </p:spTree>
    <p:extLst>
      <p:ext uri="{BB962C8B-B14F-4D97-AF65-F5344CB8AC3E}">
        <p14:creationId xmlns:p14="http://schemas.microsoft.com/office/powerpoint/2010/main" val="265233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CF7D8E44-E14A-44A1-9A91-7B585CE5D531}"/>
              </a:ext>
            </a:extLst>
          </p:cNvPr>
          <p:cNvSpPr txBox="1"/>
          <p:nvPr/>
        </p:nvSpPr>
        <p:spPr>
          <a:xfrm>
            <a:off x="2577465" y="823999"/>
            <a:ext cx="7311909" cy="5355312"/>
          </a:xfrm>
          <a:prstGeom prst="rect">
            <a:avLst/>
          </a:prstGeom>
          <a:solidFill>
            <a:schemeClr val="bg1"/>
          </a:solidFill>
          <a:ln>
            <a:solidFill>
              <a:schemeClr val="tx1"/>
            </a:solidFill>
          </a:ln>
        </p:spPr>
        <p:txBody>
          <a:bodyPr wrap="square" lIns="91440" tIns="45720" rIns="91440" bIns="45720" anchor="t">
            <a:spAutoFit/>
          </a:bodyPr>
          <a:lstStyle/>
          <a:p>
            <a:pPr algn="ctr">
              <a:defRPr/>
            </a:pPr>
            <a:r>
              <a:rPr kumimoji="0" lang="en-GB" sz="1800" b="0" i="0" u="none" strike="noStrike" kern="1200" cap="none" spc="0" normalizeH="0" baseline="0" noProof="0">
                <a:ln>
                  <a:noFill/>
                </a:ln>
                <a:effectLst/>
                <a:uLnTx/>
                <a:uFillTx/>
                <a:latin typeface="Calibri" panose="020F0502020204030204"/>
                <a:ea typeface="+mn-ea"/>
                <a:cs typeface="+mn-cs"/>
              </a:rPr>
              <a:t>The peasants…</a:t>
            </a:r>
            <a:r>
              <a:rPr lang="en-GB">
                <a:latin typeface="Calibri" panose="020F0502020204030204"/>
              </a:rPr>
              <a:t> </a:t>
            </a:r>
            <a:r>
              <a:rPr kumimoji="0" lang="en-GB" sz="1800" b="0" i="0" u="none" strike="noStrike" kern="1200" cap="none" spc="0" normalizeH="0" baseline="0" noProof="0">
                <a:ln>
                  <a:noFill/>
                </a:ln>
                <a:effectLst/>
                <a:uLnTx/>
                <a:uFillTx/>
                <a:latin typeface="Calibri" panose="020F0502020204030204"/>
                <a:ea typeface="+mn-ea"/>
                <a:cs typeface="+mn-cs"/>
              </a:rPr>
              <a:t>in 1381 need to be understood in terms of a century of past </a:t>
            </a:r>
            <a:r>
              <a:rPr kumimoji="0" lang="en-GB" sz="1800" b="1" i="0" u="none" strike="noStrike" kern="1200" cap="none" spc="0" normalizeH="0" baseline="0" noProof="0">
                <a:ln>
                  <a:noFill/>
                </a:ln>
                <a:effectLst/>
                <a:uLnTx/>
                <a:uFillTx/>
                <a:latin typeface="Calibri" panose="020F0502020204030204"/>
                <a:ea typeface="+mn-ea"/>
                <a:cs typeface="+mn-cs"/>
              </a:rPr>
              <a:t>struggle</a:t>
            </a:r>
            <a:r>
              <a:rPr kumimoji="0" lang="en-GB" sz="1800" b="0" i="0" u="none" strike="noStrike" kern="1200" cap="none" spc="0" normalizeH="0" baseline="0" noProof="0">
                <a:ln>
                  <a:noFill/>
                </a:ln>
                <a:effectLst/>
                <a:uLnTx/>
                <a:uFillTx/>
                <a:latin typeface="Calibri" panose="020F0502020204030204"/>
                <a:ea typeface="+mn-ea"/>
                <a:cs typeface="+mn-cs"/>
              </a:rPr>
              <a:t> at village level in England, those earlier struggles need to be seen as part of a </a:t>
            </a:r>
            <a:r>
              <a:rPr kumimoji="0" lang="en-GB" sz="1800" b="1" i="0" u="none" strike="noStrike" kern="1200" cap="none" spc="0" normalizeH="0" baseline="0" noProof="0">
                <a:ln>
                  <a:noFill/>
                </a:ln>
                <a:effectLst/>
                <a:uLnTx/>
                <a:uFillTx/>
                <a:latin typeface="Calibri" panose="020F0502020204030204"/>
                <a:ea typeface="+mn-ea"/>
                <a:cs typeface="+mn-cs"/>
              </a:rPr>
              <a:t>continental</a:t>
            </a:r>
            <a:r>
              <a:rPr kumimoji="0" lang="en-GB" sz="1800" b="0" i="0" u="none" strike="noStrike" kern="1200" cap="none" spc="0" normalizeH="0" baseline="0" noProof="0">
                <a:ln>
                  <a:noFill/>
                </a:ln>
                <a:effectLst/>
                <a:uLnTx/>
                <a:uFillTx/>
                <a:latin typeface="Calibri" panose="020F0502020204030204"/>
                <a:ea typeface="+mn-ea"/>
                <a:cs typeface="+mn-cs"/>
              </a:rPr>
              <a:t> movement</a:t>
            </a:r>
            <a:r>
              <a:rPr lang="en-GB">
                <a:latin typeface="Calibri" panose="020F0502020204030204"/>
              </a:rPr>
              <a:t>...</a:t>
            </a:r>
            <a:endParaRPr lang="en-US">
              <a:ea typeface="+mn-ea"/>
              <a:cs typeface="+mn-cs"/>
            </a:endParaRPr>
          </a:p>
          <a:p>
            <a:pPr algn="ctr">
              <a:defRPr/>
            </a:pPr>
            <a:r>
              <a:rPr lang="en-GB">
                <a:latin typeface="Calibri" panose="020F0502020204030204"/>
              </a:rPr>
              <a:t>… the ideas </a:t>
            </a:r>
            <a:r>
              <a:rPr lang="en-GB" b="1">
                <a:latin typeface="Calibri" panose="020F0502020204030204"/>
              </a:rPr>
              <a:t>enunciated </a:t>
            </a:r>
            <a:r>
              <a:rPr lang="en-GB">
                <a:latin typeface="Calibri" panose="020F0502020204030204"/>
              </a:rPr>
              <a:t>by the leaders of the rising, especially those critical of the church’s role could not simply have sprung from the heads of </a:t>
            </a:r>
            <a:r>
              <a:rPr lang="en-GB" b="1">
                <a:latin typeface="Calibri" panose="020F0502020204030204"/>
              </a:rPr>
              <a:t>Tyler, Ball and Straw</a:t>
            </a:r>
            <a:r>
              <a:rPr lang="en-GB">
                <a:latin typeface="Calibri" panose="020F0502020204030204"/>
              </a:rPr>
              <a:t>… we must look wider to critical or </a:t>
            </a:r>
            <a:r>
              <a:rPr lang="en-GB" b="1">
                <a:latin typeface="Calibri" panose="020F0502020204030204"/>
              </a:rPr>
              <a:t>heretical</a:t>
            </a:r>
            <a:r>
              <a:rPr lang="en-GB">
                <a:latin typeface="Calibri" panose="020F0502020204030204"/>
              </a:rPr>
              <a:t> thinking in France, Italy, Germany and elsewhere, and to its </a:t>
            </a:r>
            <a:r>
              <a:rPr lang="en-GB" b="1">
                <a:latin typeface="Calibri" panose="020F0502020204030204"/>
              </a:rPr>
              <a:t>subversive</a:t>
            </a:r>
            <a:r>
              <a:rPr lang="en-GB">
                <a:latin typeface="Calibri" panose="020F0502020204030204"/>
              </a:rPr>
              <a:t> social and political implications… part of a European </a:t>
            </a:r>
            <a:r>
              <a:rPr lang="en-GB" b="1">
                <a:latin typeface="Calibri" panose="020F0502020204030204"/>
              </a:rPr>
              <a:t>movement</a:t>
            </a:r>
            <a:r>
              <a:rPr lang="en-GB">
                <a:latin typeface="Calibri" panose="020F0502020204030204"/>
              </a:rPr>
              <a:t> in which peasants communities were to be </a:t>
            </a:r>
            <a:r>
              <a:rPr lang="en-GB" b="1">
                <a:latin typeface="Calibri" panose="020F0502020204030204"/>
              </a:rPr>
              <a:t>pitted </a:t>
            </a:r>
            <a:r>
              <a:rPr lang="en-GB">
                <a:latin typeface="Calibri" panose="020F0502020204030204"/>
              </a:rPr>
              <a:t>against State, church and nobility for two or three centuries to come as they had been for the two or three previous centuries...</a:t>
            </a:r>
            <a:endParaRPr lang="en-GB" sz="1800" b="0" i="0" u="none" strike="noStrike" kern="1200" cap="none" spc="0" normalizeH="0" baseline="0" noProof="0">
              <a:ln>
                <a:noFill/>
              </a:ln>
              <a:effectLst/>
              <a:uLnTx/>
              <a:uFillTx/>
              <a:latin typeface="Calibri" panose="020F0502020204030204"/>
              <a:ea typeface="Calibri" panose="020F0502020204030204"/>
              <a:cs typeface="Calibri" panose="020F0502020204030204"/>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a:latin typeface="Calibri" panose="020F0502020204030204"/>
              </a:rPr>
              <a:t>What could the fate of peasant societies in the present world [1973] of almost world-wide </a:t>
            </a:r>
            <a:r>
              <a:rPr lang="en-GB" b="1">
                <a:latin typeface="Calibri" panose="020F0502020204030204"/>
              </a:rPr>
              <a:t>commercial and industrial monopoly capitalism </a:t>
            </a:r>
            <a:r>
              <a:rPr lang="en-GB">
                <a:latin typeface="Calibri" panose="020F0502020204030204"/>
              </a:rPr>
              <a:t>have in common with that of the peasant societies of the late medieval world? Clearly, the tasks of leadership in contemporary peasant society have nothing in common with the tasks of the past, except in the recognition that conflict is part of existence and that nothing is gained without struggle.</a:t>
            </a:r>
            <a:endParaRPr lang="en-GB">
              <a:latin typeface="Calibri" panose="020F0502020204030204"/>
              <a:ea typeface="Calibri" panose="020F0502020204030204"/>
              <a:cs typeface="Calibri" panose="020F0502020204030204"/>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a:solidFill>
                <a:prstClr val="black"/>
              </a:solidFill>
              <a:latin typeface="Calibri" panose="020F0502020204030204"/>
              <a:ea typeface="Calibri" panose="020F0502020204030204"/>
              <a:cs typeface="Calibri" panose="020F0502020204030204"/>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i="1">
                <a:latin typeface="Calibri" panose="020F0502020204030204"/>
              </a:rPr>
              <a:t>(R</a:t>
            </a:r>
            <a:r>
              <a:rPr kumimoji="0" lang="en-GB" sz="1800" b="0" i="1" u="none" strike="noStrike" kern="1200" cap="none" spc="0" normalizeH="0" baseline="0" noProof="0">
                <a:ln>
                  <a:noFill/>
                </a:ln>
                <a:effectLst/>
                <a:uLnTx/>
                <a:uFillTx/>
                <a:latin typeface="Calibri" panose="020F0502020204030204"/>
                <a:ea typeface="+mn-ea"/>
                <a:cs typeface="+mn-cs"/>
              </a:rPr>
              <a:t>odney Hilton</a:t>
            </a:r>
            <a:r>
              <a:rPr lang="en-GB" i="1">
                <a:latin typeface="Calibri" panose="020F0502020204030204"/>
              </a:rPr>
              <a:t>,</a:t>
            </a:r>
            <a:r>
              <a:rPr kumimoji="0" lang="en-GB" sz="1800" b="0" i="1" u="none" strike="noStrike" kern="1200" cap="none" spc="0" normalizeH="0" baseline="0" noProof="0">
                <a:ln>
                  <a:noFill/>
                </a:ln>
                <a:effectLst/>
                <a:uLnTx/>
                <a:uFillTx/>
                <a:latin typeface="Calibri" panose="020F0502020204030204"/>
                <a:ea typeface="+mn-ea"/>
                <a:cs typeface="+mn-cs"/>
              </a:rPr>
              <a:t> </a:t>
            </a:r>
            <a:r>
              <a:rPr kumimoji="0" lang="en-GB" sz="1800" b="0" u="none" strike="noStrike" kern="1200" cap="none" spc="0" normalizeH="0" baseline="0" noProof="0">
                <a:ln>
                  <a:noFill/>
                </a:ln>
                <a:effectLst/>
                <a:uLnTx/>
                <a:uFillTx/>
                <a:latin typeface="Calibri" panose="020F0502020204030204"/>
                <a:ea typeface="+mn-ea"/>
                <a:cs typeface="+mn-cs"/>
              </a:rPr>
              <a:t>Bond Men Made Free</a:t>
            </a:r>
            <a:r>
              <a:rPr lang="en-GB" i="1">
                <a:latin typeface="Calibri" panose="020F0502020204030204"/>
              </a:rPr>
              <a:t>,</a:t>
            </a:r>
            <a:r>
              <a:rPr kumimoji="0" lang="en-GB" sz="1800" b="0" i="1" u="none" strike="noStrike" kern="1200" cap="none" spc="0" normalizeH="0" baseline="0" noProof="0">
                <a:ln>
                  <a:noFill/>
                </a:ln>
                <a:effectLst/>
                <a:uLnTx/>
                <a:uFillTx/>
                <a:latin typeface="Calibri" panose="020F0502020204030204"/>
                <a:ea typeface="+mn-ea"/>
                <a:cs typeface="+mn-cs"/>
              </a:rPr>
              <a:t> 1973</a:t>
            </a:r>
            <a:r>
              <a:rPr lang="en-GB" i="1">
                <a:latin typeface="Calibri" panose="020F0502020204030204"/>
              </a:rPr>
              <a:t>)</a:t>
            </a:r>
            <a:endParaRPr lang="en-GB" sz="1800" b="0" i="1" u="none" strike="noStrike" kern="1200" cap="none" spc="0" normalizeH="0" baseline="0" noProof="0">
              <a:ln>
                <a:noFill/>
              </a:ln>
              <a:effectLst/>
              <a:uLnTx/>
              <a:uFillTx/>
              <a:latin typeface="Calibri" panose="020F0502020204030204"/>
              <a:ea typeface="Calibri" panose="020F0502020204030204"/>
              <a:cs typeface="Calibri" panose="020F0502020204030204"/>
            </a:endParaRPr>
          </a:p>
        </p:txBody>
      </p:sp>
      <p:sp>
        <p:nvSpPr>
          <p:cNvPr id="12" name="Rectangle 11">
            <a:extLst>
              <a:ext uri="{FF2B5EF4-FFF2-40B4-BE49-F238E27FC236}">
                <a16:creationId xmlns:a16="http://schemas.microsoft.com/office/drawing/2014/main" id="{5EE257EB-D3A5-4266-A8CB-2A6B324935A2}"/>
              </a:ext>
            </a:extLst>
          </p:cNvPr>
          <p:cNvSpPr/>
          <p:nvPr/>
        </p:nvSpPr>
        <p:spPr>
          <a:xfrm>
            <a:off x="145817" y="4053864"/>
            <a:ext cx="2318560" cy="26553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schemeClr val="tx1"/>
                </a:solidFill>
                <a:effectLst/>
                <a:uLnTx/>
                <a:uFillTx/>
                <a:latin typeface="Calibri" panose="020F0502020204030204"/>
                <a:ea typeface="+mn-ea"/>
                <a:cs typeface="+mn-cs"/>
              </a:rPr>
              <a:t>Which of the statements below better represent Hilton’s view of the Peasants’ Revolt?</a:t>
            </a:r>
            <a:endParaRPr lang="en-GB" sz="1200" b="0" i="0" u="none" strike="noStrike" kern="1200" cap="none" spc="0" normalizeH="0" baseline="0" noProof="0">
              <a:ln>
                <a:noFill/>
              </a:ln>
              <a:solidFill>
                <a:schemeClr val="tx1"/>
              </a:solidFill>
              <a:effectLst/>
              <a:uLnTx/>
              <a:uFillTx/>
              <a:latin typeface="Calibri" panose="020F0502020204030204"/>
              <a:ea typeface="Calibri"/>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a:solidFill>
                <a:schemeClr val="tx1"/>
              </a:solidFill>
              <a:latin typeface="Calibri" panose="020F0502020204030204"/>
              <a:ea typeface="Calibri"/>
              <a:cs typeface="Calibri"/>
            </a:endParaRPr>
          </a:p>
          <a:p>
            <a:pPr>
              <a:defRPr/>
            </a:pPr>
            <a:r>
              <a:rPr kumimoji="0" lang="en-GB" sz="1200" b="0" i="0" u="none" strike="noStrike" kern="1200" cap="none" spc="0" normalizeH="0" baseline="0" noProof="0">
                <a:ln>
                  <a:noFill/>
                </a:ln>
                <a:solidFill>
                  <a:schemeClr val="tx1"/>
                </a:solidFill>
                <a:effectLst/>
                <a:uLnTx/>
                <a:uFillTx/>
                <a:latin typeface="Calibri" panose="020F0502020204030204"/>
                <a:ea typeface="+mn-ea"/>
                <a:cs typeface="+mn-cs"/>
              </a:rPr>
              <a:t>1. Hilton argues </a:t>
            </a:r>
            <a:r>
              <a:rPr lang="en-GB" sz="1200">
                <a:solidFill>
                  <a:schemeClr val="tx1"/>
                </a:solidFill>
                <a:latin typeface="Calibri" panose="020F0502020204030204"/>
              </a:rPr>
              <a:t>that the</a:t>
            </a:r>
            <a:r>
              <a:rPr kumimoji="0" lang="en-GB" sz="1200" b="0" i="0" u="none" strike="noStrike" kern="1200" cap="none" spc="0" normalizeH="0" baseline="0" noProof="0">
                <a:ln>
                  <a:noFill/>
                </a:ln>
                <a:solidFill>
                  <a:schemeClr val="tx1"/>
                </a:solidFill>
                <a:effectLst/>
                <a:uLnTx/>
                <a:uFillTx/>
                <a:latin typeface="Calibri" panose="020F0502020204030204"/>
                <a:ea typeface="+mn-ea"/>
                <a:cs typeface="+mn-cs"/>
              </a:rPr>
              <a:t> Peasants’ Revolt was part of a long narrative of uprisings of working people against powerful people before and after 1381.</a:t>
            </a:r>
            <a:endParaRPr lang="en-GB" sz="1200" b="0" i="0" u="none" strike="noStrike" kern="1200" cap="none" spc="0" normalizeH="0" baseline="0" noProof="0">
              <a:ln>
                <a:noFill/>
              </a:ln>
              <a:solidFill>
                <a:schemeClr val="tx1"/>
              </a:solidFill>
              <a:effectLst/>
              <a:uLnTx/>
              <a:uFillTx/>
              <a:latin typeface="Calibri" panose="020F0502020204030204"/>
              <a:ea typeface="Calibri"/>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a:solidFill>
                <a:schemeClr val="tx1"/>
              </a:solidFill>
              <a:latin typeface="Calibri" panose="020F0502020204030204"/>
              <a:ea typeface="Calibri"/>
              <a:cs typeface="Calibri"/>
            </a:endParaRPr>
          </a:p>
          <a:p>
            <a:pPr>
              <a:defRPr/>
            </a:pPr>
            <a:r>
              <a:rPr kumimoji="0" lang="en-GB" sz="1200" b="0" i="0" u="none" strike="noStrike" kern="1200" cap="none" spc="0" normalizeH="0" baseline="0" noProof="0">
                <a:ln>
                  <a:noFill/>
                </a:ln>
                <a:solidFill>
                  <a:schemeClr val="tx1"/>
                </a:solidFill>
                <a:effectLst/>
                <a:uLnTx/>
                <a:uFillTx/>
                <a:latin typeface="Calibri" panose="020F0502020204030204"/>
                <a:ea typeface="+mn-ea"/>
                <a:cs typeface="+mn-cs"/>
              </a:rPr>
              <a:t>2. Hilton sees the Peasants’ Revolt as a one-off event and says </a:t>
            </a:r>
            <a:r>
              <a:rPr lang="en-GB" sz="1200">
                <a:solidFill>
                  <a:schemeClr val="tx1"/>
                </a:solidFill>
                <a:latin typeface="Calibri" panose="020F0502020204030204"/>
              </a:rPr>
              <a:t>that it</a:t>
            </a:r>
            <a:r>
              <a:rPr kumimoji="0" lang="en-GB" sz="1200" b="0" i="0" u="none" strike="noStrike" kern="1200" cap="none" spc="0" normalizeH="0" baseline="0" noProof="0">
                <a:ln>
                  <a:noFill/>
                </a:ln>
                <a:solidFill>
                  <a:schemeClr val="tx1"/>
                </a:solidFill>
                <a:effectLst/>
                <a:uLnTx/>
                <a:uFillTx/>
                <a:latin typeface="Calibri" panose="020F0502020204030204"/>
                <a:ea typeface="+mn-ea"/>
                <a:cs typeface="+mn-cs"/>
              </a:rPr>
              <a:t> was the first time that peasants had risen up against the nobles.</a:t>
            </a:r>
            <a:r>
              <a:rPr lang="en-GB" sz="1200">
                <a:solidFill>
                  <a:schemeClr val="tx1"/>
                </a:solidFill>
                <a:latin typeface="Calibri" panose="020F0502020204030204"/>
              </a:rPr>
              <a:t> </a:t>
            </a:r>
            <a:endParaRPr lang="en-GB" sz="1200" b="0" i="0" u="none" strike="noStrike" kern="1200" cap="none" spc="0" normalizeH="0" baseline="0" noProof="0">
              <a:ln>
                <a:noFill/>
              </a:ln>
              <a:solidFill>
                <a:schemeClr val="tx1"/>
              </a:solidFill>
              <a:effectLst/>
              <a:uLnTx/>
              <a:uFillTx/>
              <a:latin typeface="Calibri" panose="020F0502020204030204"/>
              <a:ea typeface="Calibri"/>
              <a:cs typeface="Calibri"/>
            </a:endParaRPr>
          </a:p>
        </p:txBody>
      </p:sp>
      <p:sp>
        <p:nvSpPr>
          <p:cNvPr id="13" name="Rectangle 12">
            <a:extLst>
              <a:ext uri="{FF2B5EF4-FFF2-40B4-BE49-F238E27FC236}">
                <a16:creationId xmlns:a16="http://schemas.microsoft.com/office/drawing/2014/main" id="{7B259538-1716-4460-A72C-0C8F6AF791DB}"/>
              </a:ext>
            </a:extLst>
          </p:cNvPr>
          <p:cNvSpPr/>
          <p:nvPr/>
        </p:nvSpPr>
        <p:spPr>
          <a:xfrm>
            <a:off x="10002461" y="4537520"/>
            <a:ext cx="2003885" cy="21717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schemeClr val="tx1"/>
                </a:solidFill>
                <a:effectLst/>
                <a:uLnTx/>
                <a:uFillTx/>
                <a:latin typeface="Calibri" panose="020F0502020204030204"/>
                <a:ea typeface="+mn-ea"/>
                <a:cs typeface="+mn-cs"/>
              </a:rPr>
              <a:t>What is Hil</a:t>
            </a:r>
            <a:r>
              <a:rPr lang="en-GB" sz="1200">
                <a:solidFill>
                  <a:schemeClr val="tx1"/>
                </a:solidFill>
                <a:latin typeface="Calibri" panose="020F0502020204030204"/>
              </a:rPr>
              <a:t>ton’s view of how society is structured in his time (mid-twentieth century)?</a:t>
            </a:r>
            <a:endParaRPr lang="en-US">
              <a:solidFill>
                <a:schemeClr val="tx1"/>
              </a:solidFill>
              <a:ea typeface="Calibri"/>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a:solidFill>
                <a:schemeClr val="tx1"/>
              </a:solidFill>
              <a:latin typeface="Calibri" panose="020F0502020204030204"/>
              <a:ea typeface="Calibri"/>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a:solidFill>
                <a:schemeClr val="tx1"/>
              </a:solidFill>
              <a:latin typeface="Calibri" panose="020F0502020204030204"/>
              <a:ea typeface="Calibri"/>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a:solidFill>
                <a:schemeClr val="tx1"/>
              </a:solidFill>
              <a:latin typeface="Calibri" panose="020F0502020204030204"/>
              <a:ea typeface="Calibri"/>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a:solidFill>
                <a:schemeClr val="tx1"/>
              </a:solidFill>
              <a:latin typeface="Calibri" panose="020F0502020204030204"/>
              <a:ea typeface="Calibri"/>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59367458-B684-4DD8-AE39-CC23D0AD8F17}"/>
              </a:ext>
            </a:extLst>
          </p:cNvPr>
          <p:cNvSpPr/>
          <p:nvPr/>
        </p:nvSpPr>
        <p:spPr>
          <a:xfrm>
            <a:off x="10002460" y="81940"/>
            <a:ext cx="2003886" cy="43814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defRPr/>
            </a:pPr>
            <a:endParaRPr lang="en-GB" sz="1200" b="1">
              <a:solidFill>
                <a:schemeClr val="tx1"/>
              </a:solidFill>
            </a:endParaRPr>
          </a:p>
          <a:p>
            <a:pPr marL="0" marR="0" lvl="0" indent="0" algn="ctr" defTabSz="914400">
              <a:lnSpc>
                <a:spcPct val="100000"/>
              </a:lnSpc>
              <a:spcBef>
                <a:spcPts val="0"/>
              </a:spcBef>
              <a:spcAft>
                <a:spcPts val="0"/>
              </a:spcAft>
              <a:buClrTx/>
              <a:buSzTx/>
              <a:buFontTx/>
              <a:buNone/>
              <a:tabLst/>
              <a:defRPr/>
            </a:pPr>
            <a:r>
              <a:rPr lang="en-GB" sz="1200" b="1" i="0">
                <a:solidFill>
                  <a:schemeClr val="tx1"/>
                </a:solidFill>
                <a:effectLst/>
              </a:rPr>
              <a:t>Marxism is a social, political and economic philosophy named after the philosopher Karl Marx. It examines the effect of capitalism on labour, productivity and economic development and argues for a workers’ revolution to overturn capitalism in favour of communism.</a:t>
            </a:r>
            <a:endParaRPr lang="en-US">
              <a:solidFill>
                <a:schemeClr val="tx1"/>
              </a:solidFill>
              <a:ea typeface="Calibri"/>
              <a:cs typeface="Calibri"/>
            </a:endParaRPr>
          </a:p>
          <a:p>
            <a:pPr algn="ctr">
              <a:defRPr/>
            </a:pPr>
            <a:r>
              <a:rPr kumimoji="0" lang="en-GB" sz="1200" u="none" strike="noStrike" kern="1200" cap="none" spc="0" normalizeH="0" baseline="0" noProof="0">
                <a:ln>
                  <a:noFill/>
                </a:ln>
                <a:solidFill>
                  <a:schemeClr val="tx1"/>
                </a:solidFill>
                <a:uLnTx/>
                <a:uFillTx/>
                <a:ea typeface="+mn-ea"/>
                <a:cs typeface="+mn-cs"/>
              </a:rPr>
              <a:t>Do you think </a:t>
            </a:r>
            <a:r>
              <a:rPr lang="en-GB" sz="1200">
                <a:solidFill>
                  <a:schemeClr val="tx1"/>
                </a:solidFill>
              </a:rPr>
              <a:t>that Hilton is a Marxist historian? Explain your reasons.</a:t>
            </a:r>
            <a:endParaRPr lang="en-GB" sz="1200">
              <a:solidFill>
                <a:schemeClr val="tx1"/>
              </a:solidFill>
              <a:ea typeface="Calibri" panose="020F0502020204030204"/>
              <a:cs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srgbClr val="202124"/>
              </a:solidFill>
              <a:effectLst/>
              <a:uLnTx/>
              <a:uFillTx/>
              <a:latin typeface="arial" panose="020B06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a:solidFill>
                <a:srgbClr val="202124"/>
              </a:solidFill>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srgbClr val="202124"/>
              </a:solidFill>
              <a:effectLst/>
              <a:uLnTx/>
              <a:uFillTx/>
              <a:latin typeface="arial" panose="020B06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a:solidFill>
                <a:srgbClr val="202124"/>
              </a:solidFill>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a:solidFill>
                <a:srgbClr val="202124"/>
              </a:solidFill>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a:solidFill>
                <a:srgbClr val="202124"/>
              </a:solidFill>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srgbClr val="202124"/>
              </a:solidFill>
              <a:effectLst/>
              <a:uLnTx/>
              <a:uFillTx/>
              <a:latin typeface="arial" panose="020B06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a:solidFill>
                <a:srgbClr val="202124"/>
              </a:solidFill>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srgbClr val="202124"/>
              </a:solidFill>
              <a:effectLst/>
              <a:uLnTx/>
              <a:uFillTx/>
              <a:latin typeface="arial" panose="020B06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0861B128-0FA1-424A-91A3-98852CCFE962}"/>
              </a:ext>
            </a:extLst>
          </p:cNvPr>
          <p:cNvSpPr/>
          <p:nvPr/>
        </p:nvSpPr>
        <p:spPr>
          <a:xfrm>
            <a:off x="165735" y="81940"/>
            <a:ext cx="2278724" cy="386712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schemeClr val="tx1"/>
                </a:solidFill>
                <a:effectLst/>
                <a:uLnTx/>
                <a:uFillTx/>
                <a:latin typeface="Calibri" panose="020F0502020204030204"/>
                <a:ea typeface="+mn-ea"/>
                <a:cs typeface="+mn-cs"/>
              </a:rPr>
              <a:t>Can you find a word or phrase (in bold) in the text </a:t>
            </a:r>
            <a:r>
              <a:rPr lang="en-GB" sz="1200">
                <a:solidFill>
                  <a:schemeClr val="tx1"/>
                </a:solidFill>
                <a:latin typeface="Calibri" panose="020F0502020204030204"/>
              </a:rPr>
              <a:t>that</a:t>
            </a:r>
            <a:r>
              <a:rPr kumimoji="0" lang="en-GB" sz="1200" b="0" i="0" u="none" strike="noStrike" kern="1200" cap="none" spc="0" normalizeH="0" baseline="0" noProof="0">
                <a:ln>
                  <a:noFill/>
                </a:ln>
                <a:solidFill>
                  <a:schemeClr val="tx1"/>
                </a:solidFill>
                <a:effectLst/>
                <a:uLnTx/>
                <a:uFillTx/>
                <a:latin typeface="Calibri" panose="020F0502020204030204"/>
                <a:ea typeface="+mn-ea"/>
                <a:cs typeface="+mn-cs"/>
              </a:rPr>
              <a:t> means:</a:t>
            </a:r>
            <a:endParaRPr lang="en-US">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kumimoji="0" lang="en-GB" sz="1200" b="0" i="0" u="none" strike="noStrike" kern="1200" cap="none" spc="0" normalizeH="0" baseline="0" noProof="0">
                <a:ln>
                  <a:noFill/>
                </a:ln>
                <a:solidFill>
                  <a:schemeClr val="tx1"/>
                </a:solidFill>
                <a:effectLst/>
                <a:uLnTx/>
                <a:uFillTx/>
                <a:latin typeface="Calibri" panose="020F0502020204030204"/>
                <a:ea typeface="+mn-ea"/>
                <a:cs typeface="+mn-cs"/>
              </a:rPr>
              <a:t>The way the modern world works on a system of competition, big business and dominated by the wealthy</a:t>
            </a:r>
            <a:endParaRPr lang="en-GB" sz="1200" b="0" i="0" u="none" strike="noStrike" kern="1200" cap="none" spc="0" normalizeH="0" baseline="0" noProof="0">
              <a:ln>
                <a:noFill/>
              </a:ln>
              <a:solidFill>
                <a:schemeClr val="tx1"/>
              </a:solidFill>
              <a:effectLst/>
              <a:uLnTx/>
              <a:uFillTx/>
              <a:latin typeface="Calibri" panose="020F0502020204030204"/>
              <a:ea typeface="Calibri"/>
              <a:cs typeface="Calibri"/>
            </a:endParaRPr>
          </a:p>
          <a:p>
            <a:pPr marL="228600" indent="-228600">
              <a:buFontTx/>
              <a:buAutoNum type="arabicParenR"/>
              <a:defRPr/>
            </a:pPr>
            <a:r>
              <a:rPr lang="en-GB" sz="1200">
                <a:solidFill>
                  <a:schemeClr val="tx1"/>
                </a:solidFill>
                <a:latin typeface="Calibri" panose="020F0502020204030204"/>
              </a:rPr>
              <a:t>The surnames of three of the leaders of the Revolt</a:t>
            </a:r>
            <a:endParaRPr lang="en-GB" sz="1200">
              <a:solidFill>
                <a:schemeClr val="tx1"/>
              </a:solidFill>
              <a:latin typeface="Calibri" panose="020F0502020204030204"/>
              <a:ea typeface="Calibri"/>
              <a:cs typeface="Calibri"/>
            </a:endParaRP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kumimoji="0" lang="en-GB" sz="1200" b="0" i="0" u="none" strike="noStrike" kern="1200" cap="none" spc="0" normalizeH="0" baseline="0" noProof="0">
                <a:ln>
                  <a:noFill/>
                </a:ln>
                <a:solidFill>
                  <a:schemeClr val="tx1"/>
                </a:solidFill>
                <a:effectLst/>
                <a:uLnTx/>
                <a:uFillTx/>
                <a:latin typeface="Calibri" panose="020F0502020204030204"/>
                <a:ea typeface="+mn-ea"/>
                <a:cs typeface="+mn-cs"/>
              </a:rPr>
              <a:t>European</a:t>
            </a:r>
            <a:endParaRPr lang="en-GB" sz="1200" b="0" i="0" u="none" strike="noStrike" kern="1200" cap="none" spc="0" normalizeH="0" baseline="0" noProof="0">
              <a:ln>
                <a:noFill/>
              </a:ln>
              <a:solidFill>
                <a:schemeClr val="tx1"/>
              </a:solidFill>
              <a:effectLst/>
              <a:uLnTx/>
              <a:uFillTx/>
              <a:latin typeface="Calibri" panose="020F0502020204030204"/>
              <a:ea typeface="Calibri"/>
              <a:cs typeface="Calibri"/>
            </a:endParaRPr>
          </a:p>
          <a:p>
            <a:pPr marL="228600" indent="-228600">
              <a:buFontTx/>
              <a:buAutoNum type="arabicParenR"/>
              <a:defRPr/>
            </a:pPr>
            <a:r>
              <a:rPr lang="en-GB" sz="1200">
                <a:solidFill>
                  <a:schemeClr val="tx1"/>
                </a:solidFill>
                <a:latin typeface="Calibri" panose="020F0502020204030204"/>
              </a:rPr>
              <a:t>To fight with someone or something  to achieve</a:t>
            </a:r>
            <a:endParaRPr lang="en-GB" sz="1200">
              <a:solidFill>
                <a:schemeClr val="tx1"/>
              </a:solidFill>
              <a:latin typeface="Calibri" panose="020F0502020204030204"/>
              <a:ea typeface="Calibri"/>
              <a:cs typeface="Calibri"/>
            </a:endParaRP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kumimoji="0" lang="en-GB" sz="1200" b="0" i="0" u="none" strike="noStrike" kern="1200" cap="none" spc="0" normalizeH="0" baseline="0" noProof="0">
                <a:ln>
                  <a:noFill/>
                </a:ln>
                <a:solidFill>
                  <a:schemeClr val="tx1"/>
                </a:solidFill>
                <a:effectLst/>
                <a:uLnTx/>
                <a:uFillTx/>
                <a:latin typeface="Calibri" panose="020F0502020204030204"/>
                <a:ea typeface="+mn-ea"/>
                <a:cs typeface="+mn-cs"/>
              </a:rPr>
              <a:t>Opposing/being put against another</a:t>
            </a:r>
            <a:endParaRPr lang="en-GB" sz="1200" b="0" i="0" u="none" strike="noStrike" kern="1200" cap="none" spc="0" normalizeH="0" baseline="0" noProof="0">
              <a:ln>
                <a:noFill/>
              </a:ln>
              <a:solidFill>
                <a:schemeClr val="tx1"/>
              </a:solidFill>
              <a:effectLst/>
              <a:uLnTx/>
              <a:uFillTx/>
              <a:latin typeface="Calibri" panose="020F0502020204030204"/>
              <a:ea typeface="Calibri"/>
              <a:cs typeface="Calibri"/>
            </a:endParaRP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kumimoji="0" lang="en-GB" sz="1200" b="0" i="0" u="none" strike="noStrike" kern="1200" cap="none" spc="0" normalizeH="0" baseline="0" noProof="0">
                <a:ln>
                  <a:noFill/>
                </a:ln>
                <a:solidFill>
                  <a:schemeClr val="tx1"/>
                </a:solidFill>
                <a:effectLst/>
                <a:uLnTx/>
                <a:uFillTx/>
                <a:latin typeface="Calibri" panose="020F0502020204030204"/>
                <a:ea typeface="+mn-ea"/>
                <a:cs typeface="+mn-cs"/>
              </a:rPr>
              <a:t>A group of people or an organisation with a particular set of ideas or opinions</a:t>
            </a:r>
            <a:endParaRPr lang="en-GB" sz="1200" b="0" i="0" u="none" strike="noStrike" kern="1200" cap="none" spc="0" normalizeH="0" baseline="0" noProof="0">
              <a:ln>
                <a:noFill/>
              </a:ln>
              <a:solidFill>
                <a:schemeClr val="tx1"/>
              </a:solidFill>
              <a:effectLst/>
              <a:uLnTx/>
              <a:uFillTx/>
              <a:latin typeface="Calibri" panose="020F0502020204030204"/>
              <a:ea typeface="Calibri"/>
              <a:cs typeface="Calibri"/>
            </a:endParaRP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en-GB" sz="1200">
                <a:solidFill>
                  <a:schemeClr val="tx1"/>
                </a:solidFill>
                <a:latin typeface="Calibri" panose="020F0502020204030204"/>
              </a:rPr>
              <a:t>Spoken/expressed</a:t>
            </a:r>
            <a:endParaRPr lang="en-GB" sz="1200">
              <a:solidFill>
                <a:schemeClr val="tx1"/>
              </a:solidFill>
              <a:latin typeface="Calibri" panose="020F0502020204030204"/>
              <a:ea typeface="Calibri"/>
              <a:cs typeface="Calibri"/>
            </a:endParaRP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kumimoji="0" lang="en-GB" sz="1200" b="0" i="0" u="none" strike="noStrike" kern="1200" cap="none" spc="0" normalizeH="0" baseline="0" noProof="0">
                <a:ln>
                  <a:noFill/>
                </a:ln>
                <a:solidFill>
                  <a:schemeClr val="tx1"/>
                </a:solidFill>
                <a:effectLst/>
                <a:uLnTx/>
                <a:uFillTx/>
                <a:latin typeface="Calibri" panose="020F0502020204030204"/>
                <a:ea typeface="+mn-ea"/>
                <a:cs typeface="+mn-cs"/>
              </a:rPr>
              <a:t>Going against </a:t>
            </a:r>
            <a:r>
              <a:rPr lang="en-GB" sz="1200">
                <a:solidFill>
                  <a:schemeClr val="tx1"/>
                </a:solidFill>
                <a:latin typeface="Calibri" panose="020F0502020204030204"/>
              </a:rPr>
              <a:t>held beliefs</a:t>
            </a:r>
            <a:endParaRPr lang="en-GB" sz="1200">
              <a:solidFill>
                <a:schemeClr val="tx1"/>
              </a:solidFill>
              <a:latin typeface="Calibri" panose="020F0502020204030204"/>
              <a:ea typeface="Calibri"/>
              <a:cs typeface="Calibri"/>
            </a:endParaRPr>
          </a:p>
          <a:p>
            <a:pPr marL="228600" indent="-228600">
              <a:buFontTx/>
              <a:buAutoNum type="arabicParenR"/>
              <a:defRPr/>
            </a:pPr>
            <a:r>
              <a:rPr kumimoji="0" lang="en-GB" sz="1200" b="0" i="0" u="none" strike="noStrike" kern="1200" cap="none" spc="0" normalizeH="0" baseline="0" noProof="0">
                <a:ln>
                  <a:noFill/>
                </a:ln>
                <a:solidFill>
                  <a:schemeClr val="tx1"/>
                </a:solidFill>
                <a:effectLst/>
                <a:uLnTx/>
                <a:uFillTx/>
                <a:latin typeface="Calibri" panose="020F0502020204030204"/>
                <a:ea typeface="+mn-ea"/>
                <a:cs typeface="+mn-cs"/>
              </a:rPr>
              <a:t>Underground/hidden/trying to destroy something</a:t>
            </a:r>
            <a:r>
              <a:rPr lang="en-GB" sz="1200">
                <a:solidFill>
                  <a:schemeClr val="tx1"/>
                </a:solidFill>
                <a:latin typeface="Calibri" panose="020F0502020204030204"/>
              </a:rPr>
              <a:t> </a:t>
            </a:r>
            <a:endParaRPr lang="en-GB" sz="1200" b="0" i="0" u="none" strike="noStrike" kern="1200" cap="none" spc="0" normalizeH="0" baseline="0" noProof="0">
              <a:ln>
                <a:noFill/>
              </a:ln>
              <a:solidFill>
                <a:schemeClr val="tx1"/>
              </a:solidFill>
              <a:effectLst/>
              <a:uLnTx/>
              <a:uFillTx/>
              <a:latin typeface="Calibri" panose="020F0502020204030204"/>
              <a:ea typeface="Calibri"/>
              <a:cs typeface="Calibri"/>
            </a:endParaRPr>
          </a:p>
        </p:txBody>
      </p:sp>
      <p:sp>
        <p:nvSpPr>
          <p:cNvPr id="17" name="Rectangle 16">
            <a:extLst>
              <a:ext uri="{FF2B5EF4-FFF2-40B4-BE49-F238E27FC236}">
                <a16:creationId xmlns:a16="http://schemas.microsoft.com/office/drawing/2014/main" id="{D93325A9-B1E4-4842-A8D0-E57E7DC1E9E1}"/>
              </a:ext>
            </a:extLst>
          </p:cNvPr>
          <p:cNvSpPr/>
          <p:nvPr/>
        </p:nvSpPr>
        <p:spPr>
          <a:xfrm>
            <a:off x="2577463" y="60960"/>
            <a:ext cx="7311909" cy="609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defRPr/>
            </a:pPr>
            <a:r>
              <a:rPr kumimoji="0" lang="en-GB" sz="1800" b="1" i="0" u="none" strike="noStrike" kern="1200" cap="none" spc="0" normalizeH="0" baseline="0" noProof="0">
                <a:ln>
                  <a:noFill/>
                </a:ln>
                <a:solidFill>
                  <a:schemeClr val="tx1"/>
                </a:solidFill>
                <a:effectLst/>
                <a:uLnTx/>
                <a:uFillTx/>
                <a:latin typeface="Calibri" panose="020F0502020204030204"/>
                <a:ea typeface="+mn-ea"/>
                <a:cs typeface="+mn-cs"/>
              </a:rPr>
              <a:t>Historical interpretations of the Peasants’ Revolt:</a:t>
            </a:r>
            <a:r>
              <a:rPr lang="en-GB" b="1">
                <a:solidFill>
                  <a:schemeClr val="tx1"/>
                </a:solidFill>
                <a:latin typeface="Calibri" panose="020F0502020204030204"/>
              </a:rPr>
              <a:t> </a:t>
            </a:r>
            <a:endParaRPr lang="en-GB" sz="1800" b="1" i="0" u="none" strike="noStrike" kern="1200" cap="none" spc="0" normalizeH="0" baseline="0" noProof="0">
              <a:ln>
                <a:noFill/>
              </a:ln>
              <a:solidFill>
                <a:schemeClr val="tx1"/>
              </a:solidFill>
              <a:effectLst/>
              <a:uLnTx/>
              <a:uFillTx/>
              <a:latin typeface="Calibri" panose="020F0502020204030204"/>
              <a:ea typeface="Calibri"/>
              <a:cs typeface="Calibri"/>
            </a:endParaRPr>
          </a:p>
        </p:txBody>
      </p:sp>
      <p:sp>
        <p:nvSpPr>
          <p:cNvPr id="2" name="TextBox 1">
            <a:extLst>
              <a:ext uri="{FF2B5EF4-FFF2-40B4-BE49-F238E27FC236}">
                <a16:creationId xmlns:a16="http://schemas.microsoft.com/office/drawing/2014/main" id="{2919AB3A-C0BB-BFEA-53CE-A747802664C6}"/>
              </a:ext>
            </a:extLst>
          </p:cNvPr>
          <p:cNvSpPr txBox="1"/>
          <p:nvPr/>
        </p:nvSpPr>
        <p:spPr>
          <a:xfrm>
            <a:off x="2577462" y="6247555"/>
            <a:ext cx="7311909" cy="461665"/>
          </a:xfrm>
          <a:prstGeom prst="rect">
            <a:avLst/>
          </a:prstGeom>
          <a:noFill/>
          <a:ln>
            <a:solidFill>
              <a:schemeClr val="tx1"/>
            </a:solidFill>
          </a:ln>
        </p:spPr>
        <p:txBody>
          <a:bodyPr wrap="square" lIns="91440" tIns="45720" rIns="91440" bIns="45720" rtlCol="0" anchor="t">
            <a:spAutoFit/>
          </a:bodyPr>
          <a:lstStyle/>
          <a:p>
            <a:pPr algn="ctr"/>
            <a:r>
              <a:rPr lang="en-GB" sz="1200"/>
              <a:t>Extension task: Can you construct an argument that disagrees with Hilton?</a:t>
            </a:r>
            <a:endParaRPr lang="en-US"/>
          </a:p>
          <a:p>
            <a:r>
              <a:rPr lang="en-GB" sz="1200"/>
              <a:t>		</a:t>
            </a:r>
          </a:p>
        </p:txBody>
      </p:sp>
    </p:spTree>
    <p:extLst>
      <p:ext uri="{BB962C8B-B14F-4D97-AF65-F5344CB8AC3E}">
        <p14:creationId xmlns:p14="http://schemas.microsoft.com/office/powerpoint/2010/main" val="20225439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CF7D8E44-E14A-44A1-9A91-7B585CE5D531}"/>
              </a:ext>
            </a:extLst>
          </p:cNvPr>
          <p:cNvSpPr txBox="1"/>
          <p:nvPr/>
        </p:nvSpPr>
        <p:spPr>
          <a:xfrm>
            <a:off x="2797789" y="810345"/>
            <a:ext cx="7091583" cy="5078313"/>
          </a:xfrm>
          <a:prstGeom prst="rect">
            <a:avLst/>
          </a:prstGeom>
          <a:solidFill>
            <a:schemeClr val="bg1"/>
          </a:solidFill>
          <a:ln>
            <a:solidFill>
              <a:schemeClr val="tx1"/>
            </a:solidFill>
          </a:ln>
        </p:spPr>
        <p:txBody>
          <a:bodyPr wrap="square" lIns="91440" tIns="45720" rIns="91440" bIns="45720" anchor="t">
            <a:spAutoFit/>
          </a:bodyPr>
          <a:lstStyle/>
          <a:p>
            <a:pPr algn="ctr">
              <a:defRPr/>
            </a:pPr>
            <a:r>
              <a:rPr lang="en-GB">
                <a:latin typeface="Calibri" panose="020F0502020204030204"/>
              </a:rPr>
              <a:t>Hilton suggests that the rebels had a shared</a:t>
            </a:r>
            <a:r>
              <a:rPr lang="en-GB" b="1">
                <a:latin typeface="Calibri" panose="020F0502020204030204"/>
              </a:rPr>
              <a:t> agenda</a:t>
            </a:r>
            <a:r>
              <a:rPr lang="en-GB">
                <a:latin typeface="Calibri" panose="020F0502020204030204"/>
              </a:rPr>
              <a:t>. Firstly, I will look at how the actions in Suffolk were, in fact very localised in character. Secondly, I will look at how the Bury rebels pursued an agenda specific to their town. The radically different attitudes to ‘looting’ of rebel groups is a key example of the </a:t>
            </a:r>
            <a:r>
              <a:rPr lang="en-GB" b="1">
                <a:latin typeface="Calibri" panose="020F0502020204030204"/>
              </a:rPr>
              <a:t>localised character </a:t>
            </a:r>
            <a:r>
              <a:rPr lang="en-GB">
                <a:latin typeface="Calibri" panose="020F0502020204030204"/>
              </a:rPr>
              <a:t>of the rebellion. Six separate </a:t>
            </a:r>
            <a:r>
              <a:rPr lang="en-GB" b="1">
                <a:latin typeface="Calibri" panose="020F0502020204030204"/>
              </a:rPr>
              <a:t>chroniclers</a:t>
            </a:r>
            <a:r>
              <a:rPr lang="en-GB">
                <a:latin typeface="Calibri" panose="020F0502020204030204"/>
              </a:rPr>
              <a:t> describe how the London rebels destroyed the Savoy rather than stealing…. In Bury St Edmunds it is particularly clear that the rebels were pursuing local agendas. The Bury townsmen had fought against the </a:t>
            </a:r>
            <a:r>
              <a:rPr lang="en-GB" b="1">
                <a:latin typeface="Calibri" panose="020F0502020204030204"/>
              </a:rPr>
              <a:t>abbey</a:t>
            </a:r>
            <a:r>
              <a:rPr lang="en-GB">
                <a:latin typeface="Calibri" panose="020F0502020204030204"/>
              </a:rPr>
              <a:t> for </a:t>
            </a:r>
            <a:r>
              <a:rPr lang="en-GB" b="1">
                <a:latin typeface="Calibri" panose="020F0502020204030204"/>
              </a:rPr>
              <a:t>self government </a:t>
            </a:r>
            <a:r>
              <a:rPr lang="en-GB">
                <a:latin typeface="Calibri" panose="020F0502020204030204"/>
              </a:rPr>
              <a:t>for over a century, leading rebellions in 1264 and 1327. A settlement of 1332 reinforced the abbey’s power, so these tensions were never fully settled. In 1379 there was a </a:t>
            </a:r>
            <a:r>
              <a:rPr lang="en-GB" b="1">
                <a:latin typeface="Calibri" panose="020F0502020204030204"/>
              </a:rPr>
              <a:t>dispute</a:t>
            </a:r>
            <a:r>
              <a:rPr lang="en-GB">
                <a:latin typeface="Calibri" panose="020F0502020204030204"/>
              </a:rPr>
              <a:t> between the town and the abbey over the election of a new</a:t>
            </a:r>
            <a:r>
              <a:rPr lang="en-GB" b="1">
                <a:latin typeface="Calibri" panose="020F0502020204030204"/>
              </a:rPr>
              <a:t> abbot</a:t>
            </a:r>
            <a:r>
              <a:rPr lang="en-GB">
                <a:latin typeface="Calibri" panose="020F0502020204030204"/>
              </a:rPr>
              <a:t>: a dispute which had not ended at the time of 1381 revolt. As discussed, leading figures from the 1379 dispute were involved in the murder of the </a:t>
            </a:r>
            <a:r>
              <a:rPr lang="en-GB" b="1">
                <a:latin typeface="Calibri" panose="020F0502020204030204"/>
              </a:rPr>
              <a:t>prior</a:t>
            </a:r>
            <a:r>
              <a:rPr lang="en-GB">
                <a:latin typeface="Calibri" panose="020F0502020204030204"/>
              </a:rPr>
              <a:t> in 1381. The townsmen of Bury did not rebel as part of a common rebel agenda, but took advantage of the crisis to pursue a long-standing and localised </a:t>
            </a:r>
            <a:r>
              <a:rPr lang="en-GB" b="1">
                <a:latin typeface="Calibri" panose="020F0502020204030204"/>
              </a:rPr>
              <a:t>grievance</a:t>
            </a:r>
            <a:r>
              <a:rPr lang="en-GB">
                <a:latin typeface="Calibri" panose="020F0502020204030204"/>
              </a:rPr>
              <a:t> against the abbey. </a:t>
            </a:r>
            <a:endParaRPr lang="en-US"/>
          </a:p>
          <a:p>
            <a:pPr marL="0" marR="0" lvl="0" indent="0" algn="ctr" defTabSz="914400" rtl="0" eaLnBrk="1" fontAlgn="auto" latinLnBrk="0" hangingPunct="1">
              <a:lnSpc>
                <a:spcPct val="100000"/>
              </a:lnSpc>
              <a:spcBef>
                <a:spcPts val="0"/>
              </a:spcBef>
              <a:spcAft>
                <a:spcPts val="0"/>
              </a:spcAft>
              <a:buClrTx/>
              <a:buSzTx/>
              <a:buFontTx/>
              <a:buNone/>
              <a:tabLst/>
              <a:defRPr/>
            </a:pPr>
            <a:r>
              <a:rPr lang="en-GB" i="1">
                <a:latin typeface="Calibri" panose="020F0502020204030204"/>
              </a:rPr>
              <a:t>(Joe Chicks, Kings College London, 2018)</a:t>
            </a:r>
            <a:endParaRPr lang="en-GB" i="1">
              <a:latin typeface="Calibri" panose="020F0502020204030204"/>
              <a:ea typeface="Calibri" panose="020F0502020204030204"/>
              <a:cs typeface="Calibri" panose="020F0502020204030204"/>
            </a:endParaRPr>
          </a:p>
        </p:txBody>
      </p:sp>
      <p:sp>
        <p:nvSpPr>
          <p:cNvPr id="12" name="Rectangle 11">
            <a:extLst>
              <a:ext uri="{FF2B5EF4-FFF2-40B4-BE49-F238E27FC236}">
                <a16:creationId xmlns:a16="http://schemas.microsoft.com/office/drawing/2014/main" id="{5EE257EB-D3A5-4266-A8CB-2A6B324935A2}"/>
              </a:ext>
            </a:extLst>
          </p:cNvPr>
          <p:cNvSpPr/>
          <p:nvPr/>
        </p:nvSpPr>
        <p:spPr>
          <a:xfrm>
            <a:off x="142298" y="4216400"/>
            <a:ext cx="2542402" cy="248197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a:solidFill>
                  <a:prstClr val="black"/>
                </a:solidFill>
                <a:latin typeface="Calibri" panose="020F0502020204030204"/>
              </a:rPr>
              <a:t>Which of the two statements better represents Chicks’ view of the Peasants’ Revolt: </a:t>
            </a:r>
            <a:endParaRPr lang="en-US"/>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800">
              <a:solidFill>
                <a:schemeClr val="tx1"/>
              </a:solidFill>
              <a:latin typeface="Calibri" panose="020F0502020204030204"/>
              <a:ea typeface="Calibri"/>
              <a:cs typeface="Calibri"/>
            </a:endParaRPr>
          </a:p>
          <a:p>
            <a:pPr>
              <a:defRPr/>
            </a:pPr>
            <a:r>
              <a:rPr lang="en-GB" sz="1200">
                <a:solidFill>
                  <a:schemeClr val="tx1"/>
                </a:solidFill>
                <a:latin typeface="Calibri" panose="020F0502020204030204"/>
              </a:rPr>
              <a:t>1) The rebels in 1381 were not all working together. In local areas, people challenged what they saw as abuse of power and argued for freedoms.  </a:t>
            </a:r>
            <a:endParaRPr lang="en-GB" sz="1200">
              <a:solidFill>
                <a:schemeClr val="tx1"/>
              </a:solidFill>
              <a:latin typeface="Calibri" panose="020F0502020204030204"/>
              <a:ea typeface="Calibri"/>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800">
              <a:solidFill>
                <a:prstClr val="black"/>
              </a:solidFill>
              <a:latin typeface="Calibri" panose="020F0502020204030204"/>
            </a:endParaRPr>
          </a:p>
          <a:p>
            <a:pPr>
              <a:defRPr/>
            </a:pPr>
            <a:r>
              <a:rPr lang="en-GB" sz="1200">
                <a:solidFill>
                  <a:schemeClr val="tx1"/>
                </a:solidFill>
                <a:latin typeface="Calibri" panose="020F0502020204030204"/>
              </a:rPr>
              <a:t>2) The rebels in 1381 were not all working together. In local areas, they rebelled against religion and religious people. </a:t>
            </a:r>
            <a:endParaRPr lang="en-GB" sz="1200">
              <a:solidFill>
                <a:schemeClr val="tx1"/>
              </a:solidFill>
              <a:latin typeface="Calibri" panose="020F0502020204030204"/>
              <a:ea typeface="Calibri"/>
              <a:cs typeface="Calibri"/>
            </a:endParaRPr>
          </a:p>
        </p:txBody>
      </p:sp>
      <p:sp>
        <p:nvSpPr>
          <p:cNvPr id="13" name="Rectangle 12">
            <a:extLst>
              <a:ext uri="{FF2B5EF4-FFF2-40B4-BE49-F238E27FC236}">
                <a16:creationId xmlns:a16="http://schemas.microsoft.com/office/drawing/2014/main" id="{7B259538-1716-4460-A72C-0C8F6AF791DB}"/>
              </a:ext>
            </a:extLst>
          </p:cNvPr>
          <p:cNvSpPr/>
          <p:nvPr/>
        </p:nvSpPr>
        <p:spPr>
          <a:xfrm>
            <a:off x="10002461" y="4487784"/>
            <a:ext cx="2003885" cy="221058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200">
              <a:solidFill>
                <a:prstClr val="black"/>
              </a:solidFill>
              <a:latin typeface="Calibri" panose="020F0502020204030204"/>
              <a:ea typeface="Calibri" panose="020F0502020204030204"/>
              <a:cs typeface="Calibri" panose="020F0502020204030204"/>
            </a:endParaRPr>
          </a:p>
          <a:p>
            <a:pPr algn="ctr">
              <a:defRPr/>
            </a:pPr>
            <a:r>
              <a:rPr kumimoji="0" lang="en-GB" sz="1200" b="0" i="0" u="none" strike="noStrike" kern="1200" cap="none" spc="0" normalizeH="0" baseline="0" noProof="0">
                <a:ln>
                  <a:noFill/>
                </a:ln>
                <a:solidFill>
                  <a:schemeClr val="tx1"/>
                </a:solidFill>
                <a:effectLst/>
                <a:uLnTx/>
                <a:uFillTx/>
                <a:latin typeface="Calibri" panose="020F0502020204030204"/>
                <a:ea typeface="+mn-ea"/>
                <a:cs typeface="+mn-cs"/>
              </a:rPr>
              <a:t>Why might </a:t>
            </a:r>
            <a:r>
              <a:rPr lang="en-GB" sz="1200">
                <a:solidFill>
                  <a:schemeClr val="tx1"/>
                </a:solidFill>
                <a:latin typeface="Calibri" panose="020F0502020204030204"/>
              </a:rPr>
              <a:t>historians – </a:t>
            </a:r>
            <a:r>
              <a:rPr kumimoji="0" lang="en-GB" sz="1200" b="0" i="0" u="none" strike="noStrike" kern="1200" cap="none" spc="0" normalizeH="0" baseline="0" noProof="0">
                <a:ln>
                  <a:noFill/>
                </a:ln>
                <a:solidFill>
                  <a:schemeClr val="tx1"/>
                </a:solidFill>
                <a:effectLst/>
                <a:uLnTx/>
                <a:uFillTx/>
                <a:latin typeface="Calibri" panose="020F0502020204030204"/>
                <a:ea typeface="+mn-ea"/>
                <a:cs typeface="+mn-cs"/>
              </a:rPr>
              <a:t>like Chicks and Hilton </a:t>
            </a:r>
            <a:r>
              <a:rPr lang="en-GB" sz="1200">
                <a:solidFill>
                  <a:schemeClr val="tx1"/>
                </a:solidFill>
                <a:latin typeface="Calibri" panose="020F0502020204030204"/>
              </a:rPr>
              <a:t>– </a:t>
            </a:r>
            <a:r>
              <a:rPr kumimoji="0" lang="en-GB" sz="1200" b="0" i="0" u="none" strike="noStrike" kern="1200" cap="none" spc="0" normalizeH="0" baseline="0" noProof="0">
                <a:ln>
                  <a:noFill/>
                </a:ln>
                <a:solidFill>
                  <a:schemeClr val="tx1"/>
                </a:solidFill>
                <a:effectLst/>
                <a:uLnTx/>
                <a:uFillTx/>
                <a:latin typeface="Calibri" panose="020F0502020204030204"/>
                <a:ea typeface="+mn-ea"/>
                <a:cs typeface="+mn-cs"/>
              </a:rPr>
              <a:t> disagree with one another? </a:t>
            </a:r>
            <a:r>
              <a:rPr kumimoji="0" lang="en-GB" sz="1200" b="0" i="1" u="none" strike="noStrike" kern="1200" cap="none" spc="0" normalizeH="0" baseline="0" noProof="0">
                <a:ln>
                  <a:noFill/>
                </a:ln>
                <a:solidFill>
                  <a:schemeClr val="tx1"/>
                </a:solidFill>
                <a:effectLst/>
                <a:uLnTx/>
                <a:uFillTx/>
                <a:latin typeface="Calibri" panose="020F0502020204030204"/>
                <a:ea typeface="+mn-ea"/>
                <a:cs typeface="+mn-cs"/>
              </a:rPr>
              <a:t>(</a:t>
            </a:r>
            <a:r>
              <a:rPr lang="en-GB" sz="1200" i="1">
                <a:solidFill>
                  <a:schemeClr val="tx1"/>
                </a:solidFill>
                <a:latin typeface="Calibri" panose="020F0502020204030204"/>
              </a:rPr>
              <a:t>Clue</a:t>
            </a:r>
            <a:r>
              <a:rPr kumimoji="0" lang="en-GB" sz="1200" b="0" i="1" u="none" strike="noStrike" kern="1200" cap="none" spc="0" normalizeH="0" baseline="0" noProof="0">
                <a:ln>
                  <a:noFill/>
                </a:ln>
                <a:solidFill>
                  <a:schemeClr val="tx1"/>
                </a:solidFill>
                <a:effectLst/>
                <a:uLnTx/>
                <a:uFillTx/>
                <a:latin typeface="Calibri" panose="020F0502020204030204"/>
                <a:ea typeface="+mn-ea"/>
                <a:cs typeface="+mn-cs"/>
              </a:rPr>
              <a:t>: think about what they focus </a:t>
            </a:r>
            <a:r>
              <a:rPr lang="en-GB" sz="1200" i="1">
                <a:solidFill>
                  <a:schemeClr val="tx1"/>
                </a:solidFill>
                <a:latin typeface="Calibri" panose="020F0502020204030204"/>
              </a:rPr>
              <a:t>on and</a:t>
            </a:r>
            <a:r>
              <a:rPr kumimoji="0" lang="en-GB" sz="1200" b="0" i="1" u="none" strike="noStrike" kern="1200" cap="none" spc="0" normalizeH="0" baseline="0" noProof="0">
                <a:ln>
                  <a:noFill/>
                </a:ln>
                <a:solidFill>
                  <a:schemeClr val="tx1"/>
                </a:solidFill>
                <a:effectLst/>
                <a:uLnTx/>
                <a:uFillTx/>
                <a:latin typeface="Calibri" panose="020F0502020204030204"/>
                <a:ea typeface="+mn-ea"/>
                <a:cs typeface="+mn-cs"/>
              </a:rPr>
              <a:t> the evidence </a:t>
            </a:r>
            <a:r>
              <a:rPr lang="en-GB" sz="1200" i="1">
                <a:solidFill>
                  <a:schemeClr val="tx1"/>
                </a:solidFill>
                <a:latin typeface="Calibri" panose="020F0502020204030204"/>
              </a:rPr>
              <a:t>that they</a:t>
            </a:r>
            <a:r>
              <a:rPr kumimoji="0" lang="en-GB" sz="1200" b="0" i="1" u="none" strike="noStrike" kern="1200" cap="none" spc="0" normalizeH="0" baseline="0" noProof="0">
                <a:ln>
                  <a:noFill/>
                </a:ln>
                <a:solidFill>
                  <a:schemeClr val="tx1"/>
                </a:solidFill>
                <a:effectLst/>
                <a:uLnTx/>
                <a:uFillTx/>
                <a:latin typeface="Calibri" panose="020F0502020204030204"/>
                <a:ea typeface="+mn-ea"/>
                <a:cs typeface="+mn-cs"/>
              </a:rPr>
              <a:t> </a:t>
            </a:r>
            <a:r>
              <a:rPr lang="en-GB" sz="1200" i="1">
                <a:solidFill>
                  <a:schemeClr val="tx1"/>
                </a:solidFill>
                <a:latin typeface="Calibri" panose="020F0502020204030204"/>
              </a:rPr>
              <a:t>use</a:t>
            </a:r>
            <a:r>
              <a:rPr kumimoji="0" lang="en-GB" sz="1200" b="0" i="1" u="none" strike="noStrike" kern="1200" cap="none" spc="0" normalizeH="0" baseline="0" noProof="0">
                <a:ln>
                  <a:noFill/>
                </a:ln>
                <a:solidFill>
                  <a:schemeClr val="tx1"/>
                </a:solidFill>
                <a:effectLst/>
                <a:uLnTx/>
                <a:uFillTx/>
                <a:latin typeface="Calibri" panose="020F0502020204030204"/>
                <a:ea typeface="+mn-ea"/>
                <a:cs typeface="+mn-cs"/>
              </a:rPr>
              <a:t>)</a:t>
            </a:r>
            <a:endParaRPr lang="en-GB" sz="1200" b="0" i="0" u="none" strike="noStrike" kern="1200" cap="none" spc="0" normalizeH="0" baseline="0" noProof="0">
              <a:ln>
                <a:noFill/>
              </a:ln>
              <a:solidFill>
                <a:schemeClr val="tx1"/>
              </a:solidFill>
              <a:effectLst/>
              <a:uLnTx/>
              <a:uFillTx/>
              <a:latin typeface="Calibri" panose="020F0502020204030204"/>
              <a:ea typeface="Calibri" panose="020F0502020204030204"/>
              <a:cs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59367458-B684-4DD8-AE39-CC23D0AD8F17}"/>
              </a:ext>
            </a:extLst>
          </p:cNvPr>
          <p:cNvSpPr/>
          <p:nvPr/>
        </p:nvSpPr>
        <p:spPr>
          <a:xfrm>
            <a:off x="10002460" y="81940"/>
            <a:ext cx="2003886" cy="43814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prstClr val="black"/>
                </a:solidFill>
                <a:effectLst/>
                <a:uLnTx/>
                <a:uFillTx/>
                <a:latin typeface="Calibri" panose="020F0502020204030204"/>
                <a:ea typeface="+mn-ea"/>
                <a:cs typeface="+mn-cs"/>
              </a:rPr>
              <a:t>What does it mean, in the context of the Peasants’ Revolt, that the ‘rebels had a shared agenda’?</a:t>
            </a:r>
            <a:endParaRPr lang="en-US">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prstClr val="black"/>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a:solidFill>
                <a:prstClr val="black"/>
              </a:solidFill>
              <a:latin typeface="Calibri" panose="020F0502020204030204"/>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prstClr val="black"/>
                </a:solidFill>
                <a:effectLst/>
                <a:uLnTx/>
                <a:uFillTx/>
                <a:latin typeface="Calibri" panose="020F0502020204030204"/>
                <a:ea typeface="+mn-ea"/>
                <a:cs typeface="+mn-cs"/>
              </a:rPr>
              <a:t>What evidence does Chicks use to challenge this view held by Hilton? </a:t>
            </a:r>
            <a:endParaRPr lang="en-GB" sz="1200" b="0" i="0" u="none" strike="noStrike" kern="1200" cap="none" spc="0" normalizeH="0" baseline="0" noProof="0">
              <a:ln>
                <a:noFill/>
              </a:ln>
              <a:solidFill>
                <a:prstClr val="black"/>
              </a:solidFill>
              <a:effectLst/>
              <a:uLnTx/>
              <a:uFillTx/>
              <a:latin typeface="Calibri" panose="020F0502020204030204"/>
              <a:ea typeface="Calibri" panose="020F0502020204030204"/>
              <a:cs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0861B128-0FA1-424A-91A3-98852CCFE962}"/>
              </a:ext>
            </a:extLst>
          </p:cNvPr>
          <p:cNvSpPr/>
          <p:nvPr/>
        </p:nvSpPr>
        <p:spPr>
          <a:xfrm>
            <a:off x="142298" y="159626"/>
            <a:ext cx="2542402" cy="397694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schemeClr val="tx1"/>
                </a:solidFill>
                <a:effectLst/>
                <a:uLnTx/>
                <a:uFillTx/>
                <a:latin typeface="Calibri" panose="020F0502020204030204"/>
                <a:ea typeface="+mn-ea"/>
                <a:cs typeface="+mn-cs"/>
              </a:rPr>
              <a:t>Can you find a word or phrase (in bold) in the text </a:t>
            </a:r>
            <a:r>
              <a:rPr lang="en-GB" sz="1200">
                <a:solidFill>
                  <a:schemeClr val="tx1"/>
                </a:solidFill>
                <a:latin typeface="Calibri" panose="020F0502020204030204"/>
              </a:rPr>
              <a:t>that</a:t>
            </a:r>
            <a:r>
              <a:rPr kumimoji="0" lang="en-GB" sz="1200" b="0" i="0" u="none" strike="noStrike" kern="1200" cap="none" spc="0" normalizeH="0" baseline="0" noProof="0">
                <a:ln>
                  <a:noFill/>
                </a:ln>
                <a:solidFill>
                  <a:schemeClr val="tx1"/>
                </a:solidFill>
                <a:effectLst/>
                <a:uLnTx/>
                <a:uFillTx/>
                <a:latin typeface="Calibri" panose="020F0502020204030204"/>
                <a:ea typeface="+mn-ea"/>
                <a:cs typeface="+mn-cs"/>
              </a:rPr>
              <a:t> means:</a:t>
            </a:r>
            <a:endParaRPr lang="en-GB" sz="1200" b="0" i="0" u="none" strike="noStrike" kern="1200" cap="none" spc="0" normalizeH="0" baseline="0" noProof="0">
              <a:ln>
                <a:noFill/>
              </a:ln>
              <a:solidFill>
                <a:schemeClr val="tx1"/>
              </a:solidFill>
              <a:effectLst/>
              <a:uLnTx/>
              <a:uFillTx/>
              <a:latin typeface="+mn-ea"/>
            </a:endParaRP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en-GB" sz="1200">
                <a:solidFill>
                  <a:schemeClr val="tx1"/>
                </a:solidFill>
                <a:latin typeface="Calibri" panose="020F0502020204030204"/>
              </a:rPr>
              <a:t>Something caused by or influenced by events/people in one specific place nearby</a:t>
            </a:r>
            <a:endParaRPr lang="en-GB" sz="1200">
              <a:solidFill>
                <a:schemeClr val="tx1"/>
              </a:solidFill>
              <a:latin typeface="Calibri" panose="020F0502020204030204"/>
              <a:ea typeface="Calibri"/>
              <a:cs typeface="Calibri"/>
            </a:endParaRP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en-GB" sz="1200">
                <a:solidFill>
                  <a:schemeClr val="tx1"/>
                </a:solidFill>
                <a:latin typeface="Calibri" panose="020F0502020204030204"/>
              </a:rPr>
              <a:t>An aim or reason for doing something</a:t>
            </a:r>
            <a:endParaRPr lang="en-GB" sz="1200">
              <a:solidFill>
                <a:schemeClr val="tx1"/>
              </a:solidFill>
              <a:latin typeface="Calibri" panose="020F0502020204030204"/>
              <a:ea typeface="Calibri"/>
              <a:cs typeface="Calibri"/>
            </a:endParaRP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en-GB" sz="1200">
                <a:solidFill>
                  <a:prstClr val="black"/>
                </a:solidFill>
                <a:latin typeface="Calibri" panose="020F0502020204030204"/>
              </a:rPr>
              <a:t>A man who is in charge of a prior or second in charge in an abbey</a:t>
            </a:r>
          </a:p>
          <a:p>
            <a:pPr marL="228600" indent="-228600">
              <a:buFontTx/>
              <a:buAutoNum type="arabicParenR"/>
              <a:defRPr/>
            </a:pPr>
            <a:r>
              <a:rPr lang="en-GB" sz="1200">
                <a:solidFill>
                  <a:schemeClr val="tx1"/>
                </a:solidFill>
                <a:latin typeface="Calibri" panose="020F0502020204030204"/>
              </a:rPr>
              <a:t>Grumblings – things that you are unhappy about</a:t>
            </a:r>
            <a:endParaRPr lang="en-GB" sz="1200">
              <a:solidFill>
                <a:schemeClr val="tx1"/>
              </a:solidFill>
              <a:latin typeface="Calibri" panose="020F0502020204030204"/>
              <a:ea typeface="Calibri"/>
              <a:cs typeface="Calibri"/>
            </a:endParaRP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en-GB" sz="1200">
                <a:solidFill>
                  <a:schemeClr val="tx1"/>
                </a:solidFill>
                <a:latin typeface="Calibri" panose="020F0502020204030204"/>
              </a:rPr>
              <a:t>Disagreement/argument</a:t>
            </a:r>
            <a:endParaRPr lang="en-GB" sz="1200">
              <a:solidFill>
                <a:schemeClr val="tx1"/>
              </a:solidFill>
              <a:latin typeface="Calibri" panose="020F0502020204030204"/>
              <a:ea typeface="Calibri"/>
              <a:cs typeface="Calibri"/>
            </a:endParaRP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en-GB" sz="1200">
                <a:solidFill>
                  <a:schemeClr val="tx1"/>
                </a:solidFill>
                <a:latin typeface="Calibri" panose="020F0502020204030204"/>
              </a:rPr>
              <a:t>A building where monks and nuns live; this is also where local rules and taxes were decided</a:t>
            </a:r>
            <a:endParaRPr lang="en-GB" sz="1200">
              <a:solidFill>
                <a:schemeClr val="tx1"/>
              </a:solidFill>
              <a:latin typeface="Calibri" panose="020F0502020204030204"/>
              <a:ea typeface="Calibri"/>
              <a:cs typeface="Calibri"/>
            </a:endParaRP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en-GB" sz="1200">
                <a:solidFill>
                  <a:schemeClr val="tx1"/>
                </a:solidFill>
                <a:latin typeface="Calibri" panose="020F0502020204030204"/>
              </a:rPr>
              <a:t>A person who writes about historical events as they happe</a:t>
            </a:r>
            <a:r>
              <a:rPr lang="en-GB" sz="1200">
                <a:latin typeface="Calibri" panose="020F0502020204030204"/>
              </a:rPr>
              <a:t>n</a:t>
            </a:r>
            <a:endParaRPr lang="en-GB" sz="1200">
              <a:latin typeface="Calibri" panose="020F0502020204030204"/>
              <a:ea typeface="Calibri"/>
              <a:cs typeface="Calibri"/>
            </a:endParaRP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kumimoji="0" lang="en-GB" sz="1200" b="0" i="0" u="none" strike="noStrike" kern="1200" cap="none" spc="0" normalizeH="0" baseline="0" noProof="0">
                <a:ln>
                  <a:noFill/>
                </a:ln>
                <a:solidFill>
                  <a:schemeClr val="tx1"/>
                </a:solidFill>
                <a:effectLst/>
                <a:uLnTx/>
                <a:uFillTx/>
                <a:latin typeface="Calibri" panose="020F0502020204030204"/>
                <a:ea typeface="+mn-ea"/>
                <a:cs typeface="+mn-cs"/>
              </a:rPr>
              <a:t>A man who is in charge of a monastery</a:t>
            </a:r>
            <a:endParaRPr lang="en-GB" sz="1200" b="0" i="0" u="none" strike="noStrike" kern="1200" cap="none" spc="0" normalizeH="0" baseline="0" noProof="0">
              <a:ln>
                <a:noFill/>
              </a:ln>
              <a:solidFill>
                <a:schemeClr val="tx1"/>
              </a:solidFill>
              <a:effectLst/>
              <a:uLnTx/>
              <a:uFillTx/>
              <a:latin typeface="Calibri" panose="020F0502020204030204"/>
              <a:ea typeface="Calibri"/>
              <a:cs typeface="Calibri"/>
            </a:endParaRP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kumimoji="0" lang="en-GB" sz="1200" b="0" i="0" u="none" strike="noStrike" kern="1200" cap="none" spc="0" normalizeH="0" baseline="0" noProof="0">
                <a:ln>
                  <a:noFill/>
                </a:ln>
                <a:solidFill>
                  <a:schemeClr val="tx1"/>
                </a:solidFill>
                <a:effectLst/>
                <a:uLnTx/>
                <a:uFillTx/>
                <a:latin typeface="Calibri" panose="020F0502020204030204"/>
                <a:ea typeface="+mn-ea"/>
                <a:cs typeface="+mn-cs"/>
              </a:rPr>
              <a:t>Control over one’s own affairs</a:t>
            </a:r>
            <a:endParaRPr lang="en-GB" sz="1200" b="0" i="0" u="none" strike="noStrike" kern="1200" cap="none" spc="0" normalizeH="0" baseline="0" noProof="0">
              <a:ln>
                <a:noFill/>
              </a:ln>
              <a:solidFill>
                <a:schemeClr val="tx1"/>
              </a:solidFill>
              <a:effectLst/>
              <a:uLnTx/>
              <a:uFillTx/>
              <a:latin typeface="Calibri" panose="020F0502020204030204"/>
              <a:ea typeface="Calibri"/>
              <a:cs typeface="Calibri"/>
            </a:endParaRP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7" name="Rectangle 16">
            <a:extLst>
              <a:ext uri="{FF2B5EF4-FFF2-40B4-BE49-F238E27FC236}">
                <a16:creationId xmlns:a16="http://schemas.microsoft.com/office/drawing/2014/main" id="{D93325A9-B1E4-4842-A8D0-E57E7DC1E9E1}"/>
              </a:ext>
            </a:extLst>
          </p:cNvPr>
          <p:cNvSpPr/>
          <p:nvPr/>
        </p:nvSpPr>
        <p:spPr>
          <a:xfrm>
            <a:off x="2797789" y="159626"/>
            <a:ext cx="7091583" cy="609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defRPr/>
            </a:pPr>
            <a:r>
              <a:rPr kumimoji="0" lang="en-GB" sz="1800" b="1" i="0" u="none" strike="noStrike" kern="1200" cap="none" spc="0" normalizeH="0" baseline="0" noProof="0">
                <a:ln>
                  <a:noFill/>
                </a:ln>
                <a:solidFill>
                  <a:schemeClr val="tx1"/>
                </a:solidFill>
                <a:effectLst/>
                <a:uLnTx/>
                <a:uFillTx/>
                <a:latin typeface="Calibri" panose="020F0502020204030204"/>
                <a:ea typeface="+mn-ea"/>
                <a:cs typeface="+mn-cs"/>
              </a:rPr>
              <a:t>Historical interpretations of the Peasants’ Revolt:</a:t>
            </a:r>
            <a:r>
              <a:rPr lang="en-GB" b="1">
                <a:solidFill>
                  <a:schemeClr val="tx1"/>
                </a:solidFill>
                <a:latin typeface="Calibri" panose="020F0502020204030204"/>
              </a:rPr>
              <a:t> </a:t>
            </a:r>
            <a:endParaRPr lang="en-GB" sz="1800" b="1" i="0" u="none" strike="noStrike" kern="1200" cap="none" spc="0" normalizeH="0" baseline="0" noProof="0">
              <a:ln>
                <a:noFill/>
              </a:ln>
              <a:solidFill>
                <a:schemeClr val="tx1"/>
              </a:solidFill>
              <a:effectLst/>
              <a:uLnTx/>
              <a:uFillTx/>
              <a:latin typeface="Calibri" panose="020F0502020204030204"/>
              <a:ea typeface="Calibri"/>
              <a:cs typeface="Calibri"/>
            </a:endParaRPr>
          </a:p>
        </p:txBody>
      </p:sp>
      <p:sp>
        <p:nvSpPr>
          <p:cNvPr id="2" name="TextBox 1">
            <a:extLst>
              <a:ext uri="{FF2B5EF4-FFF2-40B4-BE49-F238E27FC236}">
                <a16:creationId xmlns:a16="http://schemas.microsoft.com/office/drawing/2014/main" id="{2919AB3A-C0BB-BFEA-53CE-A747802664C6}"/>
              </a:ext>
            </a:extLst>
          </p:cNvPr>
          <p:cNvSpPr txBox="1"/>
          <p:nvPr/>
        </p:nvSpPr>
        <p:spPr>
          <a:xfrm>
            <a:off x="2797789" y="6032474"/>
            <a:ext cx="7091583" cy="461665"/>
          </a:xfrm>
          <a:prstGeom prst="rect">
            <a:avLst/>
          </a:prstGeom>
          <a:noFill/>
          <a:ln>
            <a:solidFill>
              <a:schemeClr val="tx1"/>
            </a:solidFill>
          </a:ln>
        </p:spPr>
        <p:txBody>
          <a:bodyPr wrap="square" lIns="91440" tIns="45720" rIns="91440" bIns="45720" rtlCol="0" anchor="t">
            <a:spAutoFit/>
          </a:bodyPr>
          <a:lstStyle/>
          <a:p>
            <a:pPr algn="ctr"/>
            <a:r>
              <a:rPr lang="en-GB" sz="1200"/>
              <a:t>Extension tasks: Can you cite other reasons why people might have rebelled in 1381? Do these fall 		under local or national grievances?  </a:t>
            </a:r>
            <a:endParaRPr lang="en-US"/>
          </a:p>
        </p:txBody>
      </p:sp>
    </p:spTree>
    <p:extLst>
      <p:ext uri="{BB962C8B-B14F-4D97-AF65-F5344CB8AC3E}">
        <p14:creationId xmlns:p14="http://schemas.microsoft.com/office/powerpoint/2010/main" val="21855820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5</Slides>
  <Notes>1</Notes>
  <HiddenSlides>0</HiddenSlide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How and why do historians disagree about the Peasants’ Revolt? </vt:lpstr>
      <vt:lpstr>Overview for teachers:</vt:lpstr>
      <vt:lpstr>Suggested uses in the classroom:</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Judith Vandevelde</dc:creator>
  <cp:revision>3</cp:revision>
  <dcterms:created xsi:type="dcterms:W3CDTF">2022-08-15T16:57:42Z</dcterms:created>
  <dcterms:modified xsi:type="dcterms:W3CDTF">2023-07-13T13:32:18Z</dcterms:modified>
</cp:coreProperties>
</file>